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78" r:id="rId3"/>
    <p:sldId id="257" r:id="rId4"/>
    <p:sldId id="258" r:id="rId5"/>
    <p:sldId id="259" r:id="rId6"/>
    <p:sldId id="260" r:id="rId7"/>
    <p:sldId id="295" r:id="rId8"/>
    <p:sldId id="261" r:id="rId9"/>
    <p:sldId id="296" r:id="rId10"/>
    <p:sldId id="297" r:id="rId11"/>
    <p:sldId id="282" r:id="rId12"/>
    <p:sldId id="262" r:id="rId13"/>
    <p:sldId id="263" r:id="rId14"/>
    <p:sldId id="264" r:id="rId15"/>
    <p:sldId id="265" r:id="rId16"/>
    <p:sldId id="298" r:id="rId17"/>
    <p:sldId id="299" r:id="rId18"/>
    <p:sldId id="266" r:id="rId19"/>
    <p:sldId id="300" r:id="rId20"/>
    <p:sldId id="301" r:id="rId21"/>
    <p:sldId id="267" r:id="rId22"/>
    <p:sldId id="268" r:id="rId23"/>
    <p:sldId id="269" r:id="rId24"/>
    <p:sldId id="284" r:id="rId25"/>
    <p:sldId id="286" r:id="rId26"/>
    <p:sldId id="289" r:id="rId27"/>
    <p:sldId id="270" r:id="rId28"/>
    <p:sldId id="291" r:id="rId29"/>
    <p:sldId id="271" r:id="rId30"/>
    <p:sldId id="272" r:id="rId31"/>
    <p:sldId id="273" r:id="rId32"/>
    <p:sldId id="292" r:id="rId33"/>
    <p:sldId id="274" r:id="rId34"/>
    <p:sldId id="293" r:id="rId35"/>
    <p:sldId id="275" r:id="rId36"/>
    <p:sldId id="294" r:id="rId37"/>
    <p:sldId id="276" r:id="rId38"/>
    <p:sldId id="280" r:id="rId39"/>
    <p:sldId id="277"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harbin" initials="a"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2" d="100"/>
          <a:sy n="92" d="100"/>
        </p:scale>
        <p:origin x="-161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11/19/2019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cut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cut thruBlk="1"/>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cut thruBlk="1"/>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cut thruBlk="1"/>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cut thruBlk="1"/>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cut thruBlk="1"/>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cut thruBlk="1"/>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cut thruBlk="1"/>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cut thruBlk="1"/>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cut thruBlk="1"/>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cut thruBlk="1"/>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11/19/2019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cut thruBlk="1"/>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endParaRPr lang="en-US"/>
          </a:p>
        </p:txBody>
      </p:sp>
      <p:sp>
        <p:nvSpPr>
          <p:cNvPr id="6" name="Subtitle 5"/>
          <p:cNvSpPr>
            <a:spLocks noGrp="1"/>
          </p:cNvSpPr>
          <p:nvPr>
            <p:ph type="subTitle" idx="1"/>
          </p:nvPr>
        </p:nvSpPr>
        <p:spPr/>
        <p:txBody>
          <a:bodyPr/>
          <a:lstStyle/>
          <a:p>
            <a:endParaRPr lang="en-US"/>
          </a:p>
        </p:txBody>
      </p:sp>
      <p:sp>
        <p:nvSpPr>
          <p:cNvPr id="4" name="Rectangle 3"/>
          <p:cNvSpPr/>
          <p:nvPr/>
        </p:nvSpPr>
        <p:spPr>
          <a:xfrm>
            <a:off x="2483126" y="3244334"/>
            <a:ext cx="184731" cy="369332"/>
          </a:xfrm>
          <a:prstGeom prst="rect">
            <a:avLst/>
          </a:prstGeom>
        </p:spPr>
        <p:txBody>
          <a:bodyPr wrap="none">
            <a:spAutoFit/>
          </a:bodyPr>
          <a:lstStyle/>
          <a:p>
            <a:endParaRPr lang="en-US" dirty="0"/>
          </a:p>
        </p:txBody>
      </p:sp>
      <p:pic>
        <p:nvPicPr>
          <p:cNvPr id="1027" name="Picture 3" descr="D:\akharbin1\آرم دانشگاه\besm1.jpg"/>
          <p:cNvPicPr>
            <a:picLocks noChangeAspect="1" noChangeArrowheads="1"/>
          </p:cNvPicPr>
          <p:nvPr/>
        </p:nvPicPr>
        <p:blipFill>
          <a:blip r:embed="rId2"/>
          <a:srcRect/>
          <a:stretch>
            <a:fillRect/>
          </a:stretch>
        </p:blipFill>
        <p:spPr bwMode="auto">
          <a:xfrm>
            <a:off x="457200" y="1371600"/>
            <a:ext cx="8153400" cy="3657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blinds(horizontal)">
                                      <p:cBhvr>
                                        <p:cTn id="7"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i="1" dirty="0">
                <a:solidFill>
                  <a:srgbClr val="424456"/>
                </a:solidFill>
                <a:cs typeface="B Lotus" pitchFamily="2" charset="-78"/>
              </a:rPr>
              <a:t> طول مدت تحصيل</a:t>
            </a:r>
            <a:endParaRPr lang="en-US" dirty="0"/>
          </a:p>
        </p:txBody>
      </p:sp>
      <p:sp>
        <p:nvSpPr>
          <p:cNvPr id="3" name="Content Placeholder 2"/>
          <p:cNvSpPr>
            <a:spLocks noGrp="1"/>
          </p:cNvSpPr>
          <p:nvPr>
            <p:ph idx="1"/>
          </p:nvPr>
        </p:nvSpPr>
        <p:spPr/>
        <p:txBody>
          <a:bodyPr>
            <a:normAutofit/>
          </a:bodyPr>
          <a:lstStyle/>
          <a:p>
            <a:pPr lvl="0" algn="r" rtl="1">
              <a:buClr>
                <a:srgbClr val="A04DA3"/>
              </a:buClr>
            </a:pPr>
            <a:r>
              <a:rPr lang="ar-SA" sz="2400" b="1" i="1" dirty="0">
                <a:solidFill>
                  <a:prstClr val="black"/>
                </a:solidFill>
                <a:cs typeface="B Lotus" pitchFamily="2" charset="-78"/>
              </a:rPr>
              <a:t>ماده 22) حداكثر مدت مجاز تحصيل در دوره دكتراي عمومي </a:t>
            </a:r>
            <a:r>
              <a:rPr lang="fa-IR" sz="2400" b="1" i="1" dirty="0" smtClean="0">
                <a:solidFill>
                  <a:prstClr val="black"/>
                </a:solidFill>
                <a:cs typeface="B Lotus" pitchFamily="2" charset="-78"/>
              </a:rPr>
              <a:t>داروسازی 9.5 </a:t>
            </a:r>
            <a:r>
              <a:rPr lang="ar-SA" sz="2400" b="1" i="1" dirty="0" smtClean="0">
                <a:solidFill>
                  <a:prstClr val="black"/>
                </a:solidFill>
                <a:cs typeface="B Lotus" pitchFamily="2" charset="-78"/>
              </a:rPr>
              <a:t>سال </a:t>
            </a:r>
            <a:r>
              <a:rPr lang="ar-SA" sz="2400" b="1" i="1" dirty="0">
                <a:solidFill>
                  <a:prstClr val="black"/>
                </a:solidFill>
                <a:cs typeface="B Lotus" pitchFamily="2" charset="-78"/>
              </a:rPr>
              <a:t>است، ، كه </a:t>
            </a:r>
            <a:r>
              <a:rPr lang="fa-IR" sz="2400" b="1" i="1" dirty="0" smtClean="0">
                <a:solidFill>
                  <a:prstClr val="black"/>
                </a:solidFill>
                <a:cs typeface="B Lotus" pitchFamily="2" charset="-78"/>
              </a:rPr>
              <a:t>7.5 </a:t>
            </a:r>
            <a:r>
              <a:rPr lang="ar-SA" sz="2400" b="1" i="1" dirty="0" smtClean="0">
                <a:solidFill>
                  <a:prstClr val="black"/>
                </a:solidFill>
                <a:cs typeface="B Lotus" pitchFamily="2" charset="-78"/>
              </a:rPr>
              <a:t>سال </a:t>
            </a:r>
            <a:r>
              <a:rPr lang="ar-SA" sz="2400" b="1" i="1" dirty="0">
                <a:solidFill>
                  <a:prstClr val="black"/>
                </a:solidFill>
                <a:cs typeface="B Lotus" pitchFamily="2" charset="-78"/>
              </a:rPr>
              <a:t>اول به طي </a:t>
            </a:r>
            <a:r>
              <a:rPr lang="fa-IR" sz="2400" b="1" i="1" dirty="0">
                <a:solidFill>
                  <a:prstClr val="black"/>
                </a:solidFill>
                <a:cs typeface="B Lotus" pitchFamily="2" charset="-78"/>
              </a:rPr>
              <a:t>مرحله </a:t>
            </a:r>
            <a:r>
              <a:rPr lang="ar-SA" sz="2400" b="1" i="1" dirty="0">
                <a:solidFill>
                  <a:prstClr val="black"/>
                </a:solidFill>
                <a:cs typeface="B Lotus" pitchFamily="2" charset="-78"/>
              </a:rPr>
              <a:t>اول و </a:t>
            </a:r>
            <a:r>
              <a:rPr lang="fa-IR" sz="2400" b="1" i="1" dirty="0" smtClean="0">
                <a:solidFill>
                  <a:prstClr val="black"/>
                </a:solidFill>
                <a:cs typeface="B Lotus" pitchFamily="2" charset="-78"/>
              </a:rPr>
              <a:t>2 </a:t>
            </a:r>
            <a:r>
              <a:rPr lang="ar-SA" sz="2400" b="1" i="1" dirty="0" smtClean="0">
                <a:solidFill>
                  <a:prstClr val="black"/>
                </a:solidFill>
                <a:cs typeface="B Lotus" pitchFamily="2" charset="-78"/>
              </a:rPr>
              <a:t>سال </a:t>
            </a:r>
            <a:r>
              <a:rPr lang="ar-SA" sz="2400" b="1" i="1" dirty="0">
                <a:solidFill>
                  <a:prstClr val="black"/>
                </a:solidFill>
                <a:cs typeface="B Lotus" pitchFamily="2" charset="-78"/>
              </a:rPr>
              <a:t>باقيمانده به طي </a:t>
            </a:r>
            <a:r>
              <a:rPr lang="fa-IR" sz="2400" b="1" i="1" dirty="0">
                <a:solidFill>
                  <a:prstClr val="black"/>
                </a:solidFill>
                <a:cs typeface="B Lotus" pitchFamily="2" charset="-78"/>
              </a:rPr>
              <a:t>مرحله </a:t>
            </a:r>
            <a:r>
              <a:rPr lang="ar-SA" sz="2400" b="1" i="1" dirty="0">
                <a:solidFill>
                  <a:prstClr val="black"/>
                </a:solidFill>
                <a:cs typeface="B Lotus" pitchFamily="2" charset="-78"/>
              </a:rPr>
              <a:t>دوم آن اختصاص دارد.</a:t>
            </a:r>
            <a:endParaRPr lang="en-US" sz="2400" b="1" i="1" dirty="0">
              <a:solidFill>
                <a:prstClr val="black"/>
              </a:solidFill>
              <a:cs typeface="B Lotus" pitchFamily="2" charset="-78"/>
            </a:endParaRPr>
          </a:p>
          <a:p>
            <a:pPr lvl="0" algn="r" rtl="1">
              <a:buClr>
                <a:srgbClr val="A04DA3"/>
              </a:buClr>
            </a:pPr>
            <a:r>
              <a:rPr lang="ar-SA" sz="2400" b="1" i="1" dirty="0">
                <a:solidFill>
                  <a:prstClr val="black"/>
                </a:solidFill>
                <a:cs typeface="B Lotus" pitchFamily="2" charset="-78"/>
              </a:rPr>
              <a:t>تبصره1: دانشجويي كه از ادامه تحصيل در رشته </a:t>
            </a:r>
            <a:r>
              <a:rPr lang="fa-IR" sz="2400" b="1" i="1" dirty="0">
                <a:solidFill>
                  <a:prstClr val="black"/>
                </a:solidFill>
                <a:cs typeface="B Lotus" pitchFamily="2" charset="-78"/>
              </a:rPr>
              <a:t>داروسازی </a:t>
            </a:r>
            <a:r>
              <a:rPr lang="ar-SA" sz="2400" b="1" i="1" dirty="0" smtClean="0">
                <a:solidFill>
                  <a:prstClr val="black"/>
                </a:solidFill>
                <a:cs typeface="B Lotus" pitchFamily="2" charset="-78"/>
              </a:rPr>
              <a:t>محروم </a:t>
            </a:r>
            <a:r>
              <a:rPr lang="ar-SA" sz="2400" b="1" i="1" dirty="0">
                <a:solidFill>
                  <a:prstClr val="black"/>
                </a:solidFill>
                <a:cs typeface="B Lotus" pitchFamily="2" charset="-78"/>
              </a:rPr>
              <a:t>ميشود </a:t>
            </a:r>
            <a:r>
              <a:rPr lang="fa-IR" sz="2400" b="1" i="1" dirty="0">
                <a:solidFill>
                  <a:prstClr val="black"/>
                </a:solidFill>
                <a:cs typeface="B Lotus" pitchFamily="2" charset="-78"/>
              </a:rPr>
              <a:t>،</a:t>
            </a:r>
            <a:r>
              <a:rPr lang="ar-SA" sz="2400" b="1" i="1" dirty="0">
                <a:solidFill>
                  <a:prstClr val="black"/>
                </a:solidFill>
                <a:cs typeface="B Lotus" pitchFamily="2" charset="-78"/>
              </a:rPr>
              <a:t> در صورتي كه ميانگين نمرات درسهايي كه گذرانيده حداقل 10 باشد،‌مي تواند دستورالعمل مندرج در تبصره 2 ماده13 به رشته ديگري در مقاطع كارداني، كارشناسي پيوسته و ناپيوسته تغيير رشته بدهد.</a:t>
            </a:r>
            <a:endParaRPr lang="en-US" sz="2400" b="1" i="1" dirty="0">
              <a:solidFill>
                <a:prstClr val="black"/>
              </a:solidFill>
              <a:cs typeface="B Lotus" pitchFamily="2" charset="-78"/>
            </a:endParaRPr>
          </a:p>
          <a:p>
            <a:pPr lvl="0" algn="r" rtl="1">
              <a:buClr>
                <a:srgbClr val="A04DA3"/>
              </a:buClr>
            </a:pPr>
            <a:r>
              <a:rPr lang="ar-SA" sz="2400" b="1" i="1" dirty="0">
                <a:solidFill>
                  <a:prstClr val="black"/>
                </a:solidFill>
                <a:cs typeface="B Lotus" pitchFamily="2" charset="-78"/>
              </a:rPr>
              <a:t>تبصره 2 : دوره تحصيلي دانشجويي كه نتواند در مدت </a:t>
            </a:r>
            <a:r>
              <a:rPr lang="fa-IR" sz="2400" b="1" i="1" dirty="0" smtClean="0">
                <a:solidFill>
                  <a:prstClr val="black"/>
                </a:solidFill>
                <a:cs typeface="B Lotus" pitchFamily="2" charset="-78"/>
              </a:rPr>
              <a:t>2 </a:t>
            </a:r>
            <a:r>
              <a:rPr lang="ar-SA" sz="2400" b="1" i="1" dirty="0" smtClean="0">
                <a:solidFill>
                  <a:prstClr val="black"/>
                </a:solidFill>
                <a:cs typeface="B Lotus" pitchFamily="2" charset="-78"/>
              </a:rPr>
              <a:t>سال </a:t>
            </a:r>
            <a:r>
              <a:rPr lang="ar-SA" sz="2400" b="1" i="1" dirty="0">
                <a:solidFill>
                  <a:prstClr val="black"/>
                </a:solidFill>
                <a:cs typeface="B Lotus" pitchFamily="2" charset="-78"/>
              </a:rPr>
              <a:t>از شروع </a:t>
            </a:r>
            <a:r>
              <a:rPr lang="fa-IR" sz="2400" b="1" i="1" dirty="0">
                <a:solidFill>
                  <a:prstClr val="black"/>
                </a:solidFill>
                <a:cs typeface="B Lotus" pitchFamily="2" charset="-78"/>
              </a:rPr>
              <a:t>مرحله </a:t>
            </a:r>
            <a:r>
              <a:rPr lang="ar-SA" sz="2400" b="1" i="1" dirty="0">
                <a:solidFill>
                  <a:prstClr val="black"/>
                </a:solidFill>
                <a:cs typeface="B Lotus" pitchFamily="2" charset="-78"/>
              </a:rPr>
              <a:t>دوم آموزش </a:t>
            </a:r>
            <a:r>
              <a:rPr lang="fa-IR" sz="2400" b="1" i="1" dirty="0">
                <a:solidFill>
                  <a:prstClr val="black"/>
                </a:solidFill>
                <a:cs typeface="B Lotus" pitchFamily="2" charset="-78"/>
              </a:rPr>
              <a:t>داروسازی </a:t>
            </a:r>
            <a:r>
              <a:rPr lang="fa-IR" sz="2400" b="1" i="1" dirty="0" smtClean="0">
                <a:solidFill>
                  <a:prstClr val="black"/>
                </a:solidFill>
                <a:cs typeface="B Lotus" pitchFamily="2" charset="-78"/>
              </a:rPr>
              <a:t>خود </a:t>
            </a:r>
            <a:r>
              <a:rPr lang="ar-SA" sz="2400" b="1" i="1" dirty="0">
                <a:solidFill>
                  <a:prstClr val="black"/>
                </a:solidFill>
                <a:cs typeface="B Lotus" pitchFamily="2" charset="-78"/>
              </a:rPr>
              <a:t>را به پايان برساند با تصويب شوراي آموزشي دانشگاه حداكثر 12 ماه قابل تمديد است مشروط بر آن كه مدت مجاز تحصيل وي به پايان نرسيده باشد.</a:t>
            </a:r>
            <a:endParaRPr lang="en-US" sz="2400" b="1" i="1" dirty="0">
              <a:solidFill>
                <a:prstClr val="black"/>
              </a:solidFill>
              <a:cs typeface="B Lotus" pitchFamily="2" charset="-78"/>
            </a:endParaRPr>
          </a:p>
          <a:p>
            <a:endParaRPr lang="en-US" dirty="0"/>
          </a:p>
        </p:txBody>
      </p:sp>
    </p:spTree>
    <p:extLst>
      <p:ext uri="{BB962C8B-B14F-4D97-AF65-F5344CB8AC3E}">
        <p14:creationId xmlns:p14="http://schemas.microsoft.com/office/powerpoint/2010/main" val="3424402248"/>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SA" b="1" i="1" dirty="0" smtClean="0">
                <a:cs typeface="B Lotus" pitchFamily="2" charset="-78"/>
              </a:rPr>
              <a:t> طول مدت تحصيل</a:t>
            </a:r>
            <a:r>
              <a:rPr lang="fa-IR" b="1" i="1" dirty="0" smtClean="0">
                <a:cs typeface="B Lotus" pitchFamily="2" charset="-78"/>
              </a:rPr>
              <a:t>  - کارشناسی</a:t>
            </a:r>
            <a:endParaRPr lang="en-US" dirty="0"/>
          </a:p>
        </p:txBody>
      </p:sp>
      <p:sp>
        <p:nvSpPr>
          <p:cNvPr id="3" name="Content Placeholder 2"/>
          <p:cNvSpPr>
            <a:spLocks noGrp="1"/>
          </p:cNvSpPr>
          <p:nvPr>
            <p:ph idx="1"/>
          </p:nvPr>
        </p:nvSpPr>
        <p:spPr/>
        <p:txBody>
          <a:bodyPr>
            <a:normAutofit/>
          </a:bodyPr>
          <a:lstStyle/>
          <a:p>
            <a:pPr lvl="0" algn="r" rtl="1">
              <a:buClr>
                <a:srgbClr val="A04DA3"/>
              </a:buClr>
            </a:pPr>
            <a:r>
              <a:rPr lang="ar-SA" sz="4800" b="1" i="1" dirty="0">
                <a:solidFill>
                  <a:prstClr val="black"/>
                </a:solidFill>
                <a:cs typeface="B Lotus" pitchFamily="2" charset="-78"/>
              </a:rPr>
              <a:t>ماده </a:t>
            </a:r>
            <a:r>
              <a:rPr lang="fa-IR" sz="4800" b="1" i="1" dirty="0">
                <a:solidFill>
                  <a:prstClr val="black"/>
                </a:solidFill>
                <a:cs typeface="B Lotus" pitchFamily="2" charset="-78"/>
              </a:rPr>
              <a:t>14</a:t>
            </a:r>
            <a:r>
              <a:rPr lang="ar-SA" sz="4800" b="1" i="1" dirty="0">
                <a:solidFill>
                  <a:prstClr val="black"/>
                </a:solidFill>
                <a:cs typeface="B Lotus" pitchFamily="2" charset="-78"/>
              </a:rPr>
              <a:t>) حداكثر مدت مجاز تحصيل در دوره </a:t>
            </a:r>
            <a:r>
              <a:rPr lang="fa-IR" sz="4800" b="1" i="1" dirty="0">
                <a:solidFill>
                  <a:prstClr val="black"/>
                </a:solidFill>
                <a:cs typeface="B Lotus" pitchFamily="2" charset="-78"/>
              </a:rPr>
              <a:t>کارشناسی پیوسته 6 سال است.</a:t>
            </a:r>
            <a:endParaRPr lang="en-US" sz="4800" b="1" i="1" dirty="0">
              <a:solidFill>
                <a:prstClr val="black"/>
              </a:solidFill>
              <a:cs typeface="B Lotus" pitchFamily="2" charset="-78"/>
            </a:endParaRPr>
          </a:p>
          <a:p>
            <a:pPr lvl="0" algn="r" rtl="1">
              <a:buClr>
                <a:srgbClr val="A04DA3"/>
              </a:buClr>
            </a:pPr>
            <a:r>
              <a:rPr lang="ar-SA" sz="4800" b="1" i="1" dirty="0">
                <a:solidFill>
                  <a:prstClr val="black"/>
                </a:solidFill>
                <a:cs typeface="B Lotus" pitchFamily="2" charset="-78"/>
              </a:rPr>
              <a:t>دانشجويي كه نتواند در مدت </a:t>
            </a:r>
            <a:r>
              <a:rPr lang="fa-IR" sz="4800" b="1" i="1" dirty="0">
                <a:solidFill>
                  <a:prstClr val="black"/>
                </a:solidFill>
                <a:cs typeface="B Lotus" pitchFamily="2" charset="-78"/>
              </a:rPr>
              <a:t>6</a:t>
            </a:r>
            <a:r>
              <a:rPr lang="ar-SA" sz="4800" b="1" i="1" dirty="0">
                <a:solidFill>
                  <a:prstClr val="black"/>
                </a:solidFill>
                <a:cs typeface="B Lotus" pitchFamily="2" charset="-78"/>
              </a:rPr>
              <a:t>سال آموزش </a:t>
            </a:r>
            <a:r>
              <a:rPr lang="fa-IR" sz="4800" b="1" i="1" dirty="0">
                <a:solidFill>
                  <a:prstClr val="black"/>
                </a:solidFill>
                <a:cs typeface="B Lotus" pitchFamily="2" charset="-78"/>
              </a:rPr>
              <a:t>خود</a:t>
            </a:r>
            <a:r>
              <a:rPr lang="ar-SA" sz="4800" b="1" i="1" dirty="0">
                <a:solidFill>
                  <a:prstClr val="black"/>
                </a:solidFill>
                <a:cs typeface="B Lotus" pitchFamily="2" charset="-78"/>
              </a:rPr>
              <a:t>را به پايان برساند، از ادامه تحصيل در رشته </a:t>
            </a:r>
            <a:r>
              <a:rPr lang="fa-IR" sz="4800" b="1" i="1" dirty="0">
                <a:solidFill>
                  <a:prstClr val="black"/>
                </a:solidFill>
                <a:cs typeface="B Lotus" pitchFamily="2" charset="-78"/>
              </a:rPr>
              <a:t>مربوطه </a:t>
            </a:r>
            <a:r>
              <a:rPr lang="ar-SA" sz="4800" b="1" i="1" dirty="0">
                <a:solidFill>
                  <a:prstClr val="black"/>
                </a:solidFill>
                <a:cs typeface="B Lotus" pitchFamily="2" charset="-78"/>
              </a:rPr>
              <a:t>محروم ميشود </a:t>
            </a:r>
            <a:r>
              <a:rPr lang="fa-IR" sz="4800" b="1" i="1" dirty="0">
                <a:solidFill>
                  <a:prstClr val="black"/>
                </a:solidFill>
                <a:cs typeface="B Lotus" pitchFamily="2" charset="-78"/>
              </a:rPr>
              <a:t>.</a:t>
            </a:r>
            <a:endParaRPr lang="en-US" sz="4800" dirty="0">
              <a:solidFill>
                <a:prstClr val="black"/>
              </a:solidFill>
            </a:endParaRPr>
          </a:p>
          <a:p>
            <a:endParaRPr lang="en-US" dirty="0"/>
          </a:p>
        </p:txBody>
      </p:sp>
    </p:spTree>
    <p:extLst>
      <p:ext uri="{BB962C8B-B14F-4D97-AF65-F5344CB8AC3E}">
        <p14:creationId xmlns:p14="http://schemas.microsoft.com/office/powerpoint/2010/main" val="742668275"/>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SA" b="1" dirty="0" smtClean="0"/>
              <a:t>حذف و اضافه</a:t>
            </a:r>
            <a:endParaRPr lang="en-US" dirty="0"/>
          </a:p>
        </p:txBody>
      </p:sp>
      <p:sp>
        <p:nvSpPr>
          <p:cNvPr id="3" name="Content Placeholder 2"/>
          <p:cNvSpPr>
            <a:spLocks noGrp="1"/>
          </p:cNvSpPr>
          <p:nvPr>
            <p:ph idx="1"/>
          </p:nvPr>
        </p:nvSpPr>
        <p:spPr/>
        <p:txBody>
          <a:bodyPr>
            <a:normAutofit fontScale="92500"/>
          </a:bodyPr>
          <a:lstStyle/>
          <a:p>
            <a:pPr algn="r" rtl="1"/>
            <a:r>
              <a:rPr lang="ar-SA" b="1" i="1" dirty="0" smtClean="0">
                <a:cs typeface="B Lotus" pitchFamily="2" charset="-78"/>
              </a:rPr>
              <a:t>ماده 26) دانشجو مي تواند در هر نيمسال تحصيلي ازمراحل اول و دوم تا دو هفته پس از شروع نيمسال، حداكثر دو درس اخذ شده خود را حذف و يا دو درس ديگر اخذ نمايد، يا دو درس اخذ شده خود را با دو درس ديگر جابجا نمايد. مشروط بر اينكه تعداد واحدهاي اخذ شده وي از حد مقرر در ماده 20 تجاوز نكند.</a:t>
            </a:r>
            <a:endParaRPr lang="en-US" b="1" i="1" dirty="0" smtClean="0">
              <a:cs typeface="B Lotus" pitchFamily="2" charset="-78"/>
            </a:endParaRPr>
          </a:p>
          <a:p>
            <a:pPr algn="r" rtl="1"/>
            <a:r>
              <a:rPr lang="ar-SA" b="1" i="1" dirty="0" smtClean="0">
                <a:cs typeface="B Lotus" pitchFamily="2" charset="-78"/>
              </a:rPr>
              <a:t>تبصره2: حذف و اضافه در ترم تابستاني  امكان پذير نيست.</a:t>
            </a:r>
            <a:endParaRPr lang="en-US" b="1" i="1" dirty="0" smtClean="0">
              <a:cs typeface="B Lotus" pitchFamily="2" charset="-78"/>
            </a:endParaRPr>
          </a:p>
          <a:p>
            <a:pPr algn="r" rtl="1"/>
            <a:r>
              <a:rPr lang="ar-SA" b="1" i="1" dirty="0" smtClean="0">
                <a:cs typeface="B Lotus" pitchFamily="2" charset="-78"/>
              </a:rPr>
              <a:t>ماده 27) در صورت اضطرار، دانشجو در مراحل اول و دوم آموزش پزشكي مي</a:t>
            </a:r>
            <a:r>
              <a:rPr lang="fa-IR" b="1" i="1" dirty="0" smtClean="0">
                <a:cs typeface="B Lotus" pitchFamily="2" charset="-78"/>
              </a:rPr>
              <a:t>ت</a:t>
            </a:r>
            <a:r>
              <a:rPr lang="ar-SA" b="1" i="1" dirty="0" smtClean="0">
                <a:cs typeface="B Lotus" pitchFamily="2" charset="-78"/>
              </a:rPr>
              <a:t>واند تا 5 هفته قبل از پايان نيمسال تحصيلي فقط يكي از درسهاي نظري </a:t>
            </a:r>
            <a:r>
              <a:rPr lang="fa-IR" b="1" i="1" dirty="0" smtClean="0">
                <a:cs typeface="B Lotus" pitchFamily="2" charset="-78"/>
              </a:rPr>
              <a:t>( </a:t>
            </a:r>
            <a:r>
              <a:rPr lang="fa-IR" dirty="0" smtClean="0">
                <a:cs typeface="B Homa" pitchFamily="2" charset="-78"/>
              </a:rPr>
              <a:t>با بخشنامه جدید </a:t>
            </a:r>
            <a:r>
              <a:rPr lang="ar-SA" dirty="0">
                <a:solidFill>
                  <a:prstClr val="black"/>
                </a:solidFill>
                <a:cs typeface="B Homa" pitchFamily="2" charset="-78"/>
              </a:rPr>
              <a:t>يكي از </a:t>
            </a:r>
            <a:r>
              <a:rPr lang="fa-IR" dirty="0" smtClean="0">
                <a:cs typeface="B Homa" pitchFamily="2" charset="-78"/>
              </a:rPr>
              <a:t>دروس عملی</a:t>
            </a:r>
            <a:r>
              <a:rPr lang="fa-IR" b="1" i="1" dirty="0" smtClean="0">
                <a:cs typeface="B Lotus" pitchFamily="2" charset="-78"/>
              </a:rPr>
              <a:t> ) </a:t>
            </a:r>
            <a:r>
              <a:rPr lang="ar-SA" b="1" i="1" dirty="0" smtClean="0">
                <a:cs typeface="B Lotus" pitchFamily="2" charset="-78"/>
              </a:rPr>
              <a:t>خود را با نظر مدير گروه آموزشي مربوط حذف كند مشروط بر اينكه اولاً‌غيبت دانشجو در آن درس بيش از چهارهفدهم مجموع ساعات آن درس نباشد. ثانياً ‌تعداد واحدهاي باقيمانده وي از 12 واحد كمتر نشود.</a:t>
            </a:r>
            <a:endParaRPr lang="en-US" b="1" i="1" dirty="0" smtClean="0">
              <a:cs typeface="B Lotus" pitchFamily="2" charset="-78"/>
            </a:endParaRPr>
          </a:p>
          <a:p>
            <a:pPr algn="r" rtl="1"/>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b="1" i="1" dirty="0" smtClean="0">
                <a:cs typeface="2  Aseman" pitchFamily="2" charset="-78"/>
              </a:rPr>
              <a:t>مراحل</a:t>
            </a:r>
            <a:r>
              <a:rPr lang="fa-IR" b="1" i="1" dirty="0" smtClean="0">
                <a:cs typeface="2  Aseman" pitchFamily="2" charset="-78"/>
              </a:rPr>
              <a:t> </a:t>
            </a:r>
            <a:r>
              <a:rPr lang="ar-SA" b="1" i="1" dirty="0" smtClean="0">
                <a:cs typeface="2  Aseman" pitchFamily="2" charset="-78"/>
              </a:rPr>
              <a:t>برنامه دوره دكتري عمومي پزشكي</a:t>
            </a:r>
            <a:endParaRPr lang="en-US" i="1" dirty="0">
              <a:cs typeface="2  Aseman" pitchFamily="2" charset="-78"/>
            </a:endParaRPr>
          </a:p>
        </p:txBody>
      </p:sp>
      <p:sp>
        <p:nvSpPr>
          <p:cNvPr id="3" name="Content Placeholder 2"/>
          <p:cNvSpPr>
            <a:spLocks noGrp="1"/>
          </p:cNvSpPr>
          <p:nvPr>
            <p:ph idx="1"/>
          </p:nvPr>
        </p:nvSpPr>
        <p:spPr/>
        <p:txBody>
          <a:bodyPr>
            <a:normAutofit/>
          </a:bodyPr>
          <a:lstStyle/>
          <a:p>
            <a:pPr marL="362585" lvl="0" algn="just" rtl="1">
              <a:lnSpc>
                <a:spcPct val="115000"/>
              </a:lnSpc>
              <a:buClr>
                <a:srgbClr val="A04DA3"/>
              </a:buClr>
            </a:pPr>
            <a:r>
              <a:rPr lang="fa-IR" sz="4800" b="1" i="1" dirty="0">
                <a:solidFill>
                  <a:prstClr val="black"/>
                </a:solidFill>
                <a:latin typeface="Calibri"/>
                <a:ea typeface="Times New Roman"/>
                <a:cs typeface="B Lotus"/>
              </a:rPr>
              <a:t>مرحله اول: علوم پایه</a:t>
            </a:r>
            <a:endParaRPr lang="en-US" sz="4400" dirty="0">
              <a:solidFill>
                <a:prstClr val="black"/>
              </a:solidFill>
              <a:latin typeface="Calibri"/>
              <a:ea typeface="Times New Roman"/>
              <a:cs typeface="Arial"/>
            </a:endParaRPr>
          </a:p>
          <a:p>
            <a:pPr marL="362585" lvl="0" algn="just" rtl="1">
              <a:lnSpc>
                <a:spcPct val="115000"/>
              </a:lnSpc>
              <a:buClr>
                <a:srgbClr val="A04DA3"/>
              </a:buClr>
            </a:pPr>
            <a:r>
              <a:rPr lang="fa-IR" sz="4800" b="1" i="1" dirty="0">
                <a:solidFill>
                  <a:prstClr val="black"/>
                </a:solidFill>
                <a:latin typeface="Calibri"/>
                <a:ea typeface="Times New Roman"/>
                <a:cs typeface="B Lotus"/>
              </a:rPr>
              <a:t>مرحله دوم: مقدمات بالینی</a:t>
            </a:r>
            <a:endParaRPr lang="en-US" sz="4400" dirty="0">
              <a:solidFill>
                <a:prstClr val="black"/>
              </a:solidFill>
              <a:latin typeface="Calibri"/>
              <a:ea typeface="Times New Roman"/>
              <a:cs typeface="Arial"/>
            </a:endParaRPr>
          </a:p>
          <a:p>
            <a:pPr marL="362585" lvl="0" algn="just" rtl="1">
              <a:lnSpc>
                <a:spcPct val="115000"/>
              </a:lnSpc>
              <a:buClr>
                <a:srgbClr val="A04DA3"/>
              </a:buClr>
            </a:pPr>
            <a:r>
              <a:rPr lang="fa-IR" sz="4800" b="1" i="1" dirty="0">
                <a:solidFill>
                  <a:prstClr val="black"/>
                </a:solidFill>
                <a:latin typeface="Calibri"/>
                <a:ea typeface="Times New Roman"/>
                <a:cs typeface="B Lotus"/>
              </a:rPr>
              <a:t>مرحله سوم: کارآموزی بالینی</a:t>
            </a:r>
            <a:endParaRPr lang="en-US" sz="4400" dirty="0">
              <a:solidFill>
                <a:prstClr val="black"/>
              </a:solidFill>
              <a:latin typeface="Calibri"/>
              <a:ea typeface="Times New Roman"/>
              <a:cs typeface="Arial"/>
            </a:endParaRPr>
          </a:p>
          <a:p>
            <a:pPr marL="362585" lvl="0" algn="just" rtl="1">
              <a:lnSpc>
                <a:spcPct val="115000"/>
              </a:lnSpc>
              <a:buClr>
                <a:srgbClr val="A04DA3"/>
              </a:buClr>
            </a:pPr>
            <a:r>
              <a:rPr lang="fa-IR" sz="4800" b="1" i="1" dirty="0">
                <a:solidFill>
                  <a:prstClr val="black"/>
                </a:solidFill>
                <a:latin typeface="Calibri"/>
                <a:ea typeface="Times New Roman"/>
                <a:cs typeface="B Lotus"/>
              </a:rPr>
              <a:t>مرحله چهارم: کارورزی</a:t>
            </a:r>
            <a:endParaRPr lang="en-US" sz="4400" dirty="0">
              <a:solidFill>
                <a:prstClr val="black"/>
              </a:solidFill>
              <a:latin typeface="Calibri"/>
              <a:ea typeface="Times New Roman"/>
              <a:cs typeface="Arial"/>
            </a:endParaRPr>
          </a:p>
          <a:p>
            <a:pPr algn="r" rtl="1"/>
            <a:endParaRPr lang="en-US" sz="4800" b="1" i="1" dirty="0">
              <a:cs typeface="2  Bardiya" pitchFamily="2" charset="-78"/>
            </a:endParaRPr>
          </a:p>
        </p:txBody>
      </p:sp>
    </p:spTree>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i="1" dirty="0" smtClean="0">
                <a:cs typeface="2  Aseman" pitchFamily="2" charset="-78"/>
              </a:rPr>
              <a:t>مراحل</a:t>
            </a:r>
            <a:r>
              <a:rPr lang="fa-IR" b="1" i="1" dirty="0" smtClean="0">
                <a:cs typeface="2  Aseman" pitchFamily="2" charset="-78"/>
              </a:rPr>
              <a:t> </a:t>
            </a:r>
            <a:r>
              <a:rPr lang="ar-SA" b="1" i="1" dirty="0" smtClean="0">
                <a:cs typeface="2  Aseman" pitchFamily="2" charset="-78"/>
              </a:rPr>
              <a:t>برنامه دوره دكتري عمومي پزشكي</a:t>
            </a:r>
            <a:endParaRPr lang="en-US" dirty="0"/>
          </a:p>
        </p:txBody>
      </p:sp>
      <p:sp>
        <p:nvSpPr>
          <p:cNvPr id="3" name="Content Placeholder 2"/>
          <p:cNvSpPr>
            <a:spLocks noGrp="1"/>
          </p:cNvSpPr>
          <p:nvPr>
            <p:ph idx="1"/>
          </p:nvPr>
        </p:nvSpPr>
        <p:spPr/>
        <p:txBody>
          <a:bodyPr>
            <a:normAutofit fontScale="92500" lnSpcReduction="10000"/>
          </a:bodyPr>
          <a:lstStyle/>
          <a:p>
            <a:pPr lvl="0" algn="just" rtl="1">
              <a:lnSpc>
                <a:spcPct val="115000"/>
              </a:lnSpc>
              <a:buClr>
                <a:srgbClr val="A04DA3"/>
              </a:buClr>
            </a:pPr>
            <a:r>
              <a:rPr lang="fa-IR" sz="2400" b="1" i="1" dirty="0">
                <a:solidFill>
                  <a:prstClr val="black"/>
                </a:solidFill>
                <a:latin typeface="Calibri"/>
                <a:ea typeface="Times New Roman"/>
                <a:cs typeface="B Lotus"/>
              </a:rPr>
              <a:t>ماده 12) در پایان مرحله اول، امتحان جامع علوم پایه برگزار می‌شود و قبولی در امتحان جامع شرط ورود به مرحله بعدی می‌باشد. </a:t>
            </a:r>
            <a:endParaRPr lang="en-US" sz="2000" dirty="0">
              <a:solidFill>
                <a:prstClr val="black"/>
              </a:solidFill>
              <a:latin typeface="Calibri"/>
              <a:ea typeface="Times New Roman"/>
              <a:cs typeface="Arial"/>
            </a:endParaRPr>
          </a:p>
          <a:p>
            <a:pPr lvl="0" algn="just" rtl="1">
              <a:lnSpc>
                <a:spcPct val="115000"/>
              </a:lnSpc>
              <a:buClr>
                <a:srgbClr val="A04DA3"/>
              </a:buClr>
            </a:pPr>
            <a:r>
              <a:rPr lang="fa-IR" sz="2400" b="1" i="1" dirty="0">
                <a:solidFill>
                  <a:prstClr val="black"/>
                </a:solidFill>
                <a:latin typeface="Calibri"/>
                <a:ea typeface="Times New Roman"/>
                <a:cs typeface="B Lotus"/>
              </a:rPr>
              <a:t>تبصره 1: شرط شرکت در امتحان جامع علوم پایه، قبولی در حداقل  46.5 واحد از درسهای علوم پایه ( شامل کلیه دروس علوم پایه به استثنای دروس شناور بین علوم پایه و مقدمات بالینی) و حداقل 8 واحد از درس های عمومی و کسب میانگین کل 12 از دروس فوق الذکر (46.5 واحد علوم پایه + 8 واحد دروس عمومی  + </a:t>
            </a:r>
            <a:r>
              <a:rPr lang="fa-IR" sz="2400" b="1" i="1" dirty="0" smtClean="0">
                <a:solidFill>
                  <a:prstClr val="black"/>
                </a:solidFill>
                <a:latin typeface="Calibri"/>
                <a:ea typeface="Times New Roman"/>
                <a:cs typeface="B Lotus"/>
              </a:rPr>
              <a:t>2واحد </a:t>
            </a:r>
            <a:r>
              <a:rPr lang="fa-IR" sz="2400" b="1" i="1" dirty="0">
                <a:solidFill>
                  <a:prstClr val="black"/>
                </a:solidFill>
                <a:latin typeface="Calibri"/>
                <a:ea typeface="Times New Roman"/>
                <a:cs typeface="B Lotus"/>
              </a:rPr>
              <a:t>دروس زبان پیش دانشگاهی </a:t>
            </a:r>
            <a:r>
              <a:rPr lang="fa-IR" sz="2400" b="1" i="1" dirty="0" smtClean="0">
                <a:solidFill>
                  <a:prstClr val="black"/>
                </a:solidFill>
                <a:latin typeface="Calibri"/>
                <a:ea typeface="Times New Roman"/>
                <a:cs typeface="B Lotus"/>
              </a:rPr>
              <a:t>) </a:t>
            </a:r>
            <a:r>
              <a:rPr lang="fa-IR" sz="2400" b="1" i="1" dirty="0">
                <a:solidFill>
                  <a:prstClr val="black"/>
                </a:solidFill>
                <a:latin typeface="Calibri"/>
                <a:ea typeface="Times New Roman"/>
                <a:cs typeface="B Lotus"/>
              </a:rPr>
              <a:t>است. </a:t>
            </a:r>
            <a:endParaRPr lang="en-US" sz="2000" dirty="0">
              <a:solidFill>
                <a:prstClr val="black"/>
              </a:solidFill>
              <a:latin typeface="Calibri"/>
              <a:ea typeface="Times New Roman"/>
              <a:cs typeface="Arial"/>
            </a:endParaRPr>
          </a:p>
          <a:p>
            <a:pPr lvl="0" algn="r" rtl="1">
              <a:buClr>
                <a:srgbClr val="A04DA3"/>
              </a:buClr>
            </a:pPr>
            <a:r>
              <a:rPr lang="ar-SA" sz="2400" dirty="0">
                <a:solidFill>
                  <a:prstClr val="black"/>
                </a:solidFill>
                <a:cs typeface="B Homa" pitchFamily="2" charset="-78"/>
              </a:rPr>
              <a:t>ماده 13) شركت در امتحان جامع علوم پايه تا سه نوبت مجاز است. چنانچه دانشجو در امتحان مزبور نمره قبولي كسب نكند از ادامه تحصيل در دوره دكتراي عمومي پزشكي محروم مي شود. </a:t>
            </a:r>
            <a:endParaRPr lang="fa-IR" sz="2400" dirty="0">
              <a:solidFill>
                <a:prstClr val="black"/>
              </a:solidFill>
              <a:cs typeface="B Homa" pitchFamily="2" charset="-78"/>
            </a:endParaRPr>
          </a:p>
          <a:p>
            <a:pPr lvl="0" algn="just" rtl="1">
              <a:lnSpc>
                <a:spcPct val="115000"/>
              </a:lnSpc>
              <a:buClr>
                <a:srgbClr val="A04DA3"/>
              </a:buClr>
            </a:pPr>
            <a:r>
              <a:rPr lang="fa-IR" sz="2400" b="1" i="1" dirty="0">
                <a:solidFill>
                  <a:prstClr val="black"/>
                </a:solidFill>
                <a:latin typeface="Calibri"/>
                <a:ea typeface="Times New Roman"/>
                <a:cs typeface="B Lotus"/>
              </a:rPr>
              <a:t>تبصره 1: غیبت غیر موجه در امتحان جامع علوم پایه به منزله یک نوبت شرکت در امتحان محسوب می‌شود.  </a:t>
            </a:r>
            <a:endParaRPr lang="en-US" sz="2000" dirty="0">
              <a:solidFill>
                <a:prstClr val="black"/>
              </a:solidFill>
              <a:latin typeface="Calibri"/>
              <a:ea typeface="Times New Roman"/>
              <a:cs typeface="Arial"/>
            </a:endParaRPr>
          </a:p>
          <a:p>
            <a:pPr algn="r" rtl="1"/>
            <a:endParaRPr lang="en-US" sz="2800" b="1" i="1" dirty="0" smtClean="0">
              <a:cs typeface="2  Badr" pitchFamily="2" charset="-78"/>
            </a:endParaRPr>
          </a:p>
          <a:p>
            <a:endParaRPr lang="en-US" dirty="0"/>
          </a:p>
        </p:txBody>
      </p:sp>
    </p:spTree>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i="1" dirty="0" smtClean="0">
                <a:cs typeface="2  Aseman" pitchFamily="2" charset="-78"/>
              </a:rPr>
              <a:t>مراحل</a:t>
            </a:r>
            <a:r>
              <a:rPr lang="fa-IR" b="1" i="1" dirty="0" smtClean="0">
                <a:cs typeface="2  Aseman" pitchFamily="2" charset="-78"/>
              </a:rPr>
              <a:t> </a:t>
            </a:r>
            <a:r>
              <a:rPr lang="ar-SA" b="1" i="1" dirty="0" smtClean="0">
                <a:cs typeface="2  Aseman" pitchFamily="2" charset="-78"/>
              </a:rPr>
              <a:t>برنامه دوره دكتري عمومي پزشكي</a:t>
            </a:r>
            <a:endParaRPr lang="en-US" dirty="0"/>
          </a:p>
        </p:txBody>
      </p:sp>
      <p:sp>
        <p:nvSpPr>
          <p:cNvPr id="3" name="Content Placeholder 2"/>
          <p:cNvSpPr>
            <a:spLocks noGrp="1"/>
          </p:cNvSpPr>
          <p:nvPr>
            <p:ph idx="1"/>
          </p:nvPr>
        </p:nvSpPr>
        <p:spPr/>
        <p:txBody>
          <a:bodyPr>
            <a:normAutofit lnSpcReduction="10000"/>
          </a:bodyPr>
          <a:lstStyle/>
          <a:p>
            <a:pPr lvl="0" algn="just" rtl="1">
              <a:lnSpc>
                <a:spcPct val="115000"/>
              </a:lnSpc>
              <a:buClr>
                <a:srgbClr val="A04DA3"/>
              </a:buClr>
            </a:pPr>
            <a:r>
              <a:rPr lang="fa-IR" sz="2200" b="1" i="1" dirty="0">
                <a:solidFill>
                  <a:prstClr val="black"/>
                </a:solidFill>
                <a:latin typeface="Calibri"/>
                <a:ea typeface="Times New Roman"/>
                <a:cs typeface="B Lotus"/>
              </a:rPr>
              <a:t>ماده 14) شرط ورود به مرحله سوم قبولی درحداقل 29واحد از درسهای اختصاصی مرحله دوم و تمام دروس شناور بین علوم پایه و مقدمات بالینی و کسب میانگین کل 12</a:t>
            </a:r>
            <a:r>
              <a:rPr lang="en-US" sz="2200" b="1" i="1" dirty="0">
                <a:solidFill>
                  <a:prstClr val="black"/>
                </a:solidFill>
                <a:latin typeface="Calibri"/>
                <a:ea typeface="Times New Roman"/>
                <a:cs typeface="B Lotus"/>
              </a:rPr>
              <a:t> </a:t>
            </a:r>
            <a:r>
              <a:rPr lang="fa-IR" sz="2200" b="1" i="1" dirty="0">
                <a:solidFill>
                  <a:prstClr val="black"/>
                </a:solidFill>
                <a:latin typeface="Calibri"/>
                <a:ea typeface="Times New Roman"/>
                <a:cs typeface="B Lotus"/>
              </a:rPr>
              <a:t>از دروس فوق الذکر(</a:t>
            </a:r>
            <a:r>
              <a:rPr lang="en-US" sz="2200" b="1" i="1" dirty="0">
                <a:solidFill>
                  <a:prstClr val="black"/>
                </a:solidFill>
                <a:latin typeface="Calibri"/>
                <a:ea typeface="Times New Roman"/>
                <a:cs typeface="B Lotus"/>
              </a:rPr>
              <a:t> </a:t>
            </a:r>
            <a:r>
              <a:rPr lang="fa-IR" sz="2200" b="1" i="1" dirty="0">
                <a:solidFill>
                  <a:prstClr val="black"/>
                </a:solidFill>
                <a:latin typeface="Calibri"/>
                <a:ea typeface="Times New Roman"/>
                <a:cs typeface="B Lotus"/>
              </a:rPr>
              <a:t>29 واحد اختصاصی مرحله دوم</a:t>
            </a:r>
            <a:r>
              <a:rPr lang="en-US" sz="2200" b="1" i="1" dirty="0">
                <a:solidFill>
                  <a:prstClr val="black"/>
                </a:solidFill>
                <a:latin typeface="Calibri"/>
                <a:ea typeface="Times New Roman"/>
                <a:cs typeface="B Lotus"/>
              </a:rPr>
              <a:t> </a:t>
            </a:r>
            <a:r>
              <a:rPr lang="fa-IR" sz="2200" b="1" i="1" dirty="0">
                <a:solidFill>
                  <a:prstClr val="black"/>
                </a:solidFill>
                <a:latin typeface="Calibri"/>
                <a:ea typeface="Times New Roman"/>
                <a:cs typeface="B Lotus"/>
              </a:rPr>
              <a:t>+</a:t>
            </a:r>
            <a:r>
              <a:rPr lang="en-US" sz="2200" b="1" i="1" dirty="0">
                <a:solidFill>
                  <a:prstClr val="black"/>
                </a:solidFill>
                <a:latin typeface="Calibri"/>
                <a:ea typeface="Times New Roman"/>
                <a:cs typeface="B Lotus"/>
              </a:rPr>
              <a:t> </a:t>
            </a:r>
            <a:r>
              <a:rPr lang="fa-IR" sz="2200" b="1" i="1" dirty="0">
                <a:solidFill>
                  <a:prstClr val="black"/>
                </a:solidFill>
                <a:latin typeface="Calibri"/>
                <a:ea typeface="Times New Roman"/>
                <a:cs typeface="B Lotus"/>
              </a:rPr>
              <a:t>15</a:t>
            </a:r>
            <a:r>
              <a:rPr lang="en-US" sz="2200" b="1" i="1" dirty="0">
                <a:solidFill>
                  <a:prstClr val="black"/>
                </a:solidFill>
                <a:latin typeface="Calibri"/>
                <a:ea typeface="Times New Roman"/>
                <a:cs typeface="B Lotus"/>
              </a:rPr>
              <a:t> </a:t>
            </a:r>
            <a:r>
              <a:rPr lang="fa-IR" sz="2200" b="1" i="1" dirty="0">
                <a:solidFill>
                  <a:prstClr val="black"/>
                </a:solidFill>
                <a:latin typeface="Calibri"/>
                <a:ea typeface="Times New Roman"/>
                <a:cs typeface="B Lotus"/>
              </a:rPr>
              <a:t> واحد از دروس پایه شناور</a:t>
            </a:r>
            <a:r>
              <a:rPr lang="en-US" sz="2200" b="1" i="1" dirty="0">
                <a:solidFill>
                  <a:prstClr val="black"/>
                </a:solidFill>
                <a:latin typeface="Calibri"/>
                <a:ea typeface="Times New Roman"/>
                <a:cs typeface="B Lotus"/>
              </a:rPr>
              <a:t> </a:t>
            </a:r>
            <a:r>
              <a:rPr lang="fa-IR" sz="2200" b="1" i="1" dirty="0">
                <a:solidFill>
                  <a:prstClr val="black"/>
                </a:solidFill>
                <a:latin typeface="Calibri"/>
                <a:ea typeface="Times New Roman"/>
                <a:cs typeface="B Lotus"/>
              </a:rPr>
              <a:t>) است. </a:t>
            </a:r>
            <a:endParaRPr lang="en-US" sz="1900" dirty="0">
              <a:solidFill>
                <a:prstClr val="black"/>
              </a:solidFill>
              <a:latin typeface="Calibri"/>
              <a:ea typeface="Times New Roman"/>
              <a:cs typeface="Arial"/>
            </a:endParaRPr>
          </a:p>
          <a:p>
            <a:pPr lvl="0" algn="just" rtl="1">
              <a:lnSpc>
                <a:spcPct val="115000"/>
              </a:lnSpc>
              <a:buClr>
                <a:srgbClr val="A04DA3"/>
              </a:buClr>
            </a:pPr>
            <a:r>
              <a:rPr lang="fa-IR" sz="2200" b="1" i="1" dirty="0">
                <a:solidFill>
                  <a:prstClr val="black"/>
                </a:solidFill>
                <a:latin typeface="Calibri"/>
                <a:ea typeface="Times New Roman"/>
                <a:cs typeface="B Lotus"/>
              </a:rPr>
              <a:t>ماده 16) در پایان مرحله سوم آزمون جامع پیش کارورزی برگزار می‌شود و قبولی در این آزمون شرط ورود به دوره کارورزی است.  </a:t>
            </a:r>
            <a:endParaRPr lang="en-US" sz="1900" dirty="0">
              <a:solidFill>
                <a:prstClr val="black"/>
              </a:solidFill>
              <a:latin typeface="Calibri"/>
              <a:ea typeface="Times New Roman"/>
              <a:cs typeface="Arial"/>
            </a:endParaRPr>
          </a:p>
          <a:p>
            <a:pPr lvl="0" algn="just" rtl="1">
              <a:lnSpc>
                <a:spcPct val="115000"/>
              </a:lnSpc>
              <a:buClr>
                <a:srgbClr val="A04DA3"/>
              </a:buClr>
            </a:pPr>
            <a:r>
              <a:rPr lang="fa-IR" sz="2200" b="1" i="1" dirty="0">
                <a:solidFill>
                  <a:prstClr val="black"/>
                </a:solidFill>
                <a:latin typeface="Calibri"/>
                <a:ea typeface="Times New Roman"/>
                <a:cs typeface="B Lotus"/>
              </a:rPr>
              <a:t>تبصره 1: شرط شرکت در آزمون جامع پیش کارورزی، قبولی در واحدهای نظری خاص مرحله کارآموزی</a:t>
            </a:r>
            <a:r>
              <a:rPr lang="en-US" sz="2200" b="1" i="1" dirty="0">
                <a:solidFill>
                  <a:prstClr val="black"/>
                </a:solidFill>
                <a:latin typeface="Calibri"/>
                <a:ea typeface="Times New Roman"/>
                <a:cs typeface="B Lotus"/>
              </a:rPr>
              <a:t> </a:t>
            </a:r>
            <a:r>
              <a:rPr lang="fa-IR" sz="2200" b="1" i="1" dirty="0">
                <a:solidFill>
                  <a:prstClr val="black"/>
                </a:solidFill>
                <a:latin typeface="Calibri"/>
                <a:ea typeface="Times New Roman"/>
                <a:cs typeface="B Lotus"/>
              </a:rPr>
              <a:t>(</a:t>
            </a:r>
            <a:r>
              <a:rPr lang="en-US" sz="2200" b="1" i="1" dirty="0">
                <a:solidFill>
                  <a:prstClr val="black"/>
                </a:solidFill>
                <a:latin typeface="Calibri"/>
                <a:ea typeface="Times New Roman"/>
                <a:cs typeface="B Lotus"/>
              </a:rPr>
              <a:t> </a:t>
            </a:r>
            <a:r>
              <a:rPr lang="fa-IR" sz="2200" b="1" i="1" dirty="0">
                <a:solidFill>
                  <a:prstClr val="black"/>
                </a:solidFill>
                <a:latin typeface="Calibri"/>
                <a:ea typeface="Times New Roman"/>
                <a:cs typeface="B Lotus"/>
              </a:rPr>
              <a:t>31 واحد</a:t>
            </a:r>
            <a:r>
              <a:rPr lang="en-US" sz="2200" b="1" i="1" dirty="0">
                <a:solidFill>
                  <a:prstClr val="black"/>
                </a:solidFill>
                <a:latin typeface="Calibri"/>
                <a:ea typeface="Times New Roman"/>
                <a:cs typeface="B Lotus"/>
              </a:rPr>
              <a:t> </a:t>
            </a:r>
            <a:r>
              <a:rPr lang="fa-IR" sz="2200" b="1" i="1" dirty="0">
                <a:solidFill>
                  <a:prstClr val="black"/>
                </a:solidFill>
                <a:latin typeface="Calibri"/>
                <a:ea typeface="Times New Roman"/>
                <a:cs typeface="B Lotus"/>
              </a:rPr>
              <a:t>) و قبولی در واحدهای کارآموزی بالینی</a:t>
            </a:r>
            <a:r>
              <a:rPr lang="en-US" sz="2200" b="1" i="1" dirty="0">
                <a:solidFill>
                  <a:prstClr val="black"/>
                </a:solidFill>
                <a:latin typeface="Calibri"/>
                <a:ea typeface="Times New Roman"/>
                <a:cs typeface="B Lotus"/>
              </a:rPr>
              <a:t> </a:t>
            </a:r>
            <a:r>
              <a:rPr lang="fa-IR" sz="2200" b="1" i="1" dirty="0">
                <a:solidFill>
                  <a:prstClr val="black"/>
                </a:solidFill>
                <a:latin typeface="Calibri"/>
                <a:ea typeface="Times New Roman"/>
                <a:cs typeface="B Lotus"/>
              </a:rPr>
              <a:t>(</a:t>
            </a:r>
            <a:r>
              <a:rPr lang="en-US" sz="2200" b="1" i="1" dirty="0">
                <a:solidFill>
                  <a:prstClr val="black"/>
                </a:solidFill>
                <a:latin typeface="Calibri"/>
                <a:ea typeface="Times New Roman"/>
                <a:cs typeface="B Lotus"/>
              </a:rPr>
              <a:t> </a:t>
            </a:r>
            <a:r>
              <a:rPr lang="fa-IR" sz="2200" b="1" i="1" dirty="0">
                <a:solidFill>
                  <a:prstClr val="black"/>
                </a:solidFill>
                <a:latin typeface="Calibri"/>
                <a:ea typeface="Times New Roman"/>
                <a:cs typeface="B Lotus"/>
              </a:rPr>
              <a:t>63 واحد معادل 21 ماه</a:t>
            </a:r>
            <a:r>
              <a:rPr lang="en-US" sz="2200" b="1" i="1" dirty="0">
                <a:solidFill>
                  <a:prstClr val="black"/>
                </a:solidFill>
                <a:latin typeface="Calibri"/>
                <a:ea typeface="Times New Roman"/>
                <a:cs typeface="B Lotus"/>
              </a:rPr>
              <a:t> </a:t>
            </a:r>
            <a:r>
              <a:rPr lang="fa-IR" sz="2200" b="1" i="1" dirty="0">
                <a:solidFill>
                  <a:prstClr val="black"/>
                </a:solidFill>
                <a:latin typeface="Calibri"/>
                <a:ea typeface="Times New Roman"/>
                <a:cs typeface="B Lotus"/>
              </a:rPr>
              <a:t>) و قبولی در واحدهای نظری شناور بین مقدمات بالینی و کارآموزی</a:t>
            </a:r>
            <a:r>
              <a:rPr lang="en-US" sz="2200" b="1" i="1" dirty="0">
                <a:solidFill>
                  <a:prstClr val="black"/>
                </a:solidFill>
                <a:latin typeface="Calibri"/>
                <a:ea typeface="Times New Roman"/>
                <a:cs typeface="B Lotus"/>
              </a:rPr>
              <a:t> </a:t>
            </a:r>
            <a:r>
              <a:rPr lang="fa-IR" sz="2200" b="1" i="1" dirty="0">
                <a:solidFill>
                  <a:prstClr val="black"/>
                </a:solidFill>
                <a:latin typeface="Calibri"/>
                <a:ea typeface="Times New Roman"/>
                <a:cs typeface="B Lotus"/>
              </a:rPr>
              <a:t>(</a:t>
            </a:r>
            <a:r>
              <a:rPr lang="en-US" sz="2200" b="1" i="1" dirty="0">
                <a:solidFill>
                  <a:prstClr val="black"/>
                </a:solidFill>
                <a:latin typeface="Calibri"/>
                <a:ea typeface="Times New Roman"/>
                <a:cs typeface="B Lotus"/>
              </a:rPr>
              <a:t> </a:t>
            </a:r>
            <a:r>
              <a:rPr lang="fa-IR" sz="2200" b="1" i="1" dirty="0">
                <a:solidFill>
                  <a:prstClr val="black"/>
                </a:solidFill>
                <a:latin typeface="Calibri"/>
                <a:ea typeface="Times New Roman"/>
                <a:cs typeface="B Lotus"/>
              </a:rPr>
              <a:t>7 واحد از دروس تخصصی</a:t>
            </a:r>
            <a:r>
              <a:rPr lang="en-US" sz="2200" b="1" i="1" dirty="0">
                <a:solidFill>
                  <a:prstClr val="black"/>
                </a:solidFill>
                <a:latin typeface="Calibri"/>
                <a:ea typeface="Times New Roman"/>
                <a:cs typeface="B Lotus"/>
              </a:rPr>
              <a:t> </a:t>
            </a:r>
            <a:r>
              <a:rPr lang="fa-IR" sz="2200" b="1" i="1" dirty="0">
                <a:solidFill>
                  <a:prstClr val="black"/>
                </a:solidFill>
                <a:latin typeface="Calibri"/>
                <a:ea typeface="Times New Roman"/>
                <a:cs typeface="B Lotus"/>
              </a:rPr>
              <a:t>) و کسب میانگین کل 14 از این دروس و گذراندن کلیه دروس عمومی و ثبت موضوع پایان نامه می باشد. </a:t>
            </a:r>
            <a:endParaRPr lang="en-US" sz="1900" dirty="0">
              <a:solidFill>
                <a:prstClr val="black"/>
              </a:solidFill>
              <a:latin typeface="Calibri"/>
              <a:ea typeface="Times New Roman"/>
              <a:cs typeface="Arial"/>
            </a:endParaRPr>
          </a:p>
          <a:p>
            <a:pPr lvl="0" algn="r" rtl="1">
              <a:buClr>
                <a:srgbClr val="A04DA3"/>
              </a:buClr>
            </a:pPr>
            <a:r>
              <a:rPr lang="ar-SA" sz="2500" dirty="0">
                <a:solidFill>
                  <a:prstClr val="black"/>
                </a:solidFill>
                <a:cs typeface="B Homa" pitchFamily="2" charset="-78"/>
              </a:rPr>
              <a:t>ماده17) شركت در امتحان جامع پيش كارورزي تا سه نوبت مجاز است.</a:t>
            </a:r>
            <a:endParaRPr lang="en-US" sz="2500" dirty="0">
              <a:solidFill>
                <a:prstClr val="black"/>
              </a:solidFill>
              <a:cs typeface="B Homa" pitchFamily="2" charset="-78"/>
            </a:endParaRPr>
          </a:p>
        </p:txBody>
      </p:sp>
    </p:spTree>
  </p:cSld>
  <p:clrMapOvr>
    <a:masterClrMapping/>
  </p:clrMapOvr>
  <p:transition spd="slow">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i="1" dirty="0">
                <a:solidFill>
                  <a:srgbClr val="424456"/>
                </a:solidFill>
                <a:cs typeface="2  Aseman" pitchFamily="2" charset="-78"/>
              </a:rPr>
              <a:t>مراحل</a:t>
            </a:r>
            <a:r>
              <a:rPr lang="fa-IR" b="1" i="1" dirty="0">
                <a:solidFill>
                  <a:srgbClr val="424456"/>
                </a:solidFill>
                <a:cs typeface="2  Aseman" pitchFamily="2" charset="-78"/>
              </a:rPr>
              <a:t> </a:t>
            </a:r>
            <a:r>
              <a:rPr lang="ar-SA" b="1" i="1" dirty="0">
                <a:solidFill>
                  <a:srgbClr val="424456"/>
                </a:solidFill>
                <a:cs typeface="2  Aseman" pitchFamily="2" charset="-78"/>
              </a:rPr>
              <a:t>برنامه دوره دكتري عمومي </a:t>
            </a:r>
            <a:r>
              <a:rPr lang="fa-IR" b="1" i="1" dirty="0" smtClean="0">
                <a:solidFill>
                  <a:srgbClr val="424456"/>
                </a:solidFill>
                <a:cs typeface="2  Aseman" pitchFamily="2" charset="-78"/>
              </a:rPr>
              <a:t>دندانپزشکی</a:t>
            </a:r>
            <a:endParaRPr lang="en-US" dirty="0"/>
          </a:p>
        </p:txBody>
      </p:sp>
      <p:sp>
        <p:nvSpPr>
          <p:cNvPr id="3" name="Content Placeholder 2"/>
          <p:cNvSpPr>
            <a:spLocks noGrp="1"/>
          </p:cNvSpPr>
          <p:nvPr>
            <p:ph idx="1"/>
          </p:nvPr>
        </p:nvSpPr>
        <p:spPr/>
        <p:txBody>
          <a:bodyPr>
            <a:normAutofit fontScale="92500" lnSpcReduction="10000"/>
          </a:bodyPr>
          <a:lstStyle/>
          <a:p>
            <a:pPr lvl="0" algn="r" rtl="1">
              <a:buClr>
                <a:srgbClr val="A04DA3"/>
              </a:buClr>
            </a:pPr>
            <a:r>
              <a:rPr lang="ar-SA" sz="2800" b="1" i="1" dirty="0">
                <a:solidFill>
                  <a:prstClr val="black"/>
                </a:solidFill>
                <a:cs typeface="B Lotus" panose="00000400000000000000" pitchFamily="2" charset="-78"/>
              </a:rPr>
              <a:t>ماده 12) در پايان مرحله اول، امتحان جامع علوم پايه برگزار مي شود و قبولي در امتحان جامع شرط ورود به دوره بعدي مي باشد. </a:t>
            </a:r>
            <a:endParaRPr lang="en-US" sz="2800" b="1" i="1" dirty="0">
              <a:solidFill>
                <a:prstClr val="black"/>
              </a:solidFill>
              <a:cs typeface="B Lotus" panose="00000400000000000000" pitchFamily="2" charset="-78"/>
            </a:endParaRPr>
          </a:p>
          <a:p>
            <a:pPr lvl="0" algn="r" rtl="1">
              <a:buClr>
                <a:srgbClr val="A04DA3"/>
              </a:buClr>
            </a:pPr>
            <a:r>
              <a:rPr lang="ar-SA" sz="2800" b="1" i="1" dirty="0">
                <a:solidFill>
                  <a:prstClr val="black"/>
                </a:solidFill>
                <a:cs typeface="B Lotus" panose="00000400000000000000" pitchFamily="2" charset="-78"/>
              </a:rPr>
              <a:t>تبصره1 : شرط شركت در امتحان علوم پايه، قبولي در كليه درسهاي مرحله اول (‌درسهاي علوم پايه و </a:t>
            </a:r>
            <a:r>
              <a:rPr lang="fa-IR" sz="2800" b="1" i="1" dirty="0">
                <a:solidFill>
                  <a:prstClr val="black"/>
                </a:solidFill>
                <a:cs typeface="B Lotus" panose="00000400000000000000" pitchFamily="2" charset="-78"/>
              </a:rPr>
              <a:t>د</a:t>
            </a:r>
            <a:r>
              <a:rPr lang="ar-SA" sz="2800" b="1" i="1" dirty="0" smtClean="0">
                <a:solidFill>
                  <a:prstClr val="black"/>
                </a:solidFill>
                <a:cs typeface="B Lotus" panose="00000400000000000000" pitchFamily="2" charset="-78"/>
              </a:rPr>
              <a:t>رسهاي </a:t>
            </a:r>
            <a:r>
              <a:rPr lang="ar-SA" sz="2800" b="1" i="1" dirty="0">
                <a:solidFill>
                  <a:prstClr val="black"/>
                </a:solidFill>
                <a:cs typeface="B Lotus" panose="00000400000000000000" pitchFamily="2" charset="-78"/>
              </a:rPr>
              <a:t>عمومي) و كسب ميانگين كل 12 از اين مرحله است </a:t>
            </a:r>
            <a:r>
              <a:rPr lang="fa-IR" sz="2800" b="1" i="1" dirty="0" smtClean="0">
                <a:solidFill>
                  <a:prstClr val="black"/>
                </a:solidFill>
                <a:cs typeface="B Lotus" panose="00000400000000000000" pitchFamily="2" charset="-78"/>
              </a:rPr>
              <a:t>.( یا با حداکثر 5 واحد درس مانده ) </a:t>
            </a:r>
            <a:r>
              <a:rPr lang="ar-SA" sz="2800" b="1" i="1" dirty="0" smtClean="0">
                <a:solidFill>
                  <a:prstClr val="black"/>
                </a:solidFill>
                <a:cs typeface="B Lotus" panose="00000400000000000000" pitchFamily="2" charset="-78"/>
              </a:rPr>
              <a:t>. </a:t>
            </a:r>
            <a:r>
              <a:rPr lang="ar-SA" sz="2800" b="1" i="1" dirty="0">
                <a:solidFill>
                  <a:prstClr val="black"/>
                </a:solidFill>
                <a:cs typeface="B Lotus" panose="00000400000000000000" pitchFamily="2" charset="-78"/>
              </a:rPr>
              <a:t>نمره اين در</a:t>
            </a:r>
            <a:r>
              <a:rPr lang="fa-IR" sz="2800" b="1" i="1" dirty="0">
                <a:solidFill>
                  <a:prstClr val="black"/>
                </a:solidFill>
                <a:cs typeface="B Lotus" panose="00000400000000000000" pitchFamily="2" charset="-78"/>
              </a:rPr>
              <a:t>و</a:t>
            </a:r>
            <a:r>
              <a:rPr lang="ar-SA" sz="2800" b="1" i="1" dirty="0">
                <a:solidFill>
                  <a:prstClr val="black"/>
                </a:solidFill>
                <a:cs typeface="B Lotus" panose="00000400000000000000" pitchFamily="2" charset="-78"/>
              </a:rPr>
              <a:t>س در ميانگين مرحله دوم</a:t>
            </a:r>
            <a:r>
              <a:rPr lang="fa-IR" sz="2800" b="1" i="1" dirty="0">
                <a:solidFill>
                  <a:prstClr val="black"/>
                </a:solidFill>
                <a:cs typeface="B Lotus" panose="00000400000000000000" pitchFamily="2" charset="-78"/>
              </a:rPr>
              <a:t> </a:t>
            </a:r>
            <a:r>
              <a:rPr lang="ar-SA" sz="2800" b="1" i="1" dirty="0" smtClean="0">
                <a:solidFill>
                  <a:prstClr val="black"/>
                </a:solidFill>
                <a:cs typeface="B Lotus" panose="00000400000000000000" pitchFamily="2" charset="-78"/>
              </a:rPr>
              <a:t>محاسبه </a:t>
            </a:r>
            <a:r>
              <a:rPr lang="ar-SA" sz="2800" b="1" i="1" dirty="0">
                <a:solidFill>
                  <a:prstClr val="black"/>
                </a:solidFill>
                <a:cs typeface="B Lotus" panose="00000400000000000000" pitchFamily="2" charset="-78"/>
              </a:rPr>
              <a:t>خواهد شد.</a:t>
            </a:r>
            <a:endParaRPr lang="fa-IR" sz="2800" b="1" i="1" dirty="0">
              <a:solidFill>
                <a:prstClr val="black"/>
              </a:solidFill>
              <a:cs typeface="B Lotus" panose="00000400000000000000" pitchFamily="2" charset="-78"/>
            </a:endParaRPr>
          </a:p>
          <a:p>
            <a:pPr lvl="0" algn="r" rtl="1">
              <a:buClr>
                <a:srgbClr val="A04DA3"/>
              </a:buClr>
            </a:pPr>
            <a:r>
              <a:rPr lang="ar-SA" sz="2400" dirty="0" smtClean="0">
                <a:solidFill>
                  <a:prstClr val="black"/>
                </a:solidFill>
                <a:cs typeface="B Homa" pitchFamily="2" charset="-78"/>
              </a:rPr>
              <a:t>ماده </a:t>
            </a:r>
            <a:r>
              <a:rPr lang="ar-SA" sz="2400" dirty="0">
                <a:solidFill>
                  <a:prstClr val="black"/>
                </a:solidFill>
                <a:cs typeface="B Homa" pitchFamily="2" charset="-78"/>
              </a:rPr>
              <a:t>13) شركت در امتحان جامع علوم پايه تا سه نوبت مجاز است. چنانچه دانشجو در امتحان مزبور نمره قبولي كسب نكند از ادامه تحصيل در دوره دكتراي عمومي پزشكي محروم مي شود. </a:t>
            </a:r>
            <a:endParaRPr lang="fa-IR" sz="2400" dirty="0">
              <a:solidFill>
                <a:prstClr val="black"/>
              </a:solidFill>
              <a:cs typeface="B Homa" pitchFamily="2" charset="-78"/>
            </a:endParaRPr>
          </a:p>
          <a:p>
            <a:pPr lvl="0" algn="just" rtl="1">
              <a:lnSpc>
                <a:spcPct val="115000"/>
              </a:lnSpc>
              <a:buClr>
                <a:srgbClr val="A04DA3"/>
              </a:buClr>
            </a:pPr>
            <a:r>
              <a:rPr lang="fa-IR" sz="2400" b="1" i="1" dirty="0">
                <a:solidFill>
                  <a:prstClr val="black"/>
                </a:solidFill>
                <a:latin typeface="Calibri"/>
                <a:ea typeface="Times New Roman"/>
                <a:cs typeface="B Lotus"/>
              </a:rPr>
              <a:t>تبصره 1: غیبت غیر موجه در امتحان جامع علوم پایه به منزله یک نوبت شرکت در امتحان محسوب می‌شود.  </a:t>
            </a:r>
            <a:endParaRPr lang="en-US" sz="2000" dirty="0">
              <a:solidFill>
                <a:prstClr val="black"/>
              </a:solidFill>
              <a:latin typeface="Calibri"/>
              <a:ea typeface="Times New Roman"/>
              <a:cs typeface="Arial"/>
            </a:endParaRPr>
          </a:p>
          <a:p>
            <a:endParaRPr lang="en-US" dirty="0"/>
          </a:p>
        </p:txBody>
      </p:sp>
    </p:spTree>
    <p:extLst>
      <p:ext uri="{BB962C8B-B14F-4D97-AF65-F5344CB8AC3E}">
        <p14:creationId xmlns:p14="http://schemas.microsoft.com/office/powerpoint/2010/main" val="1749030853"/>
      </p:ext>
    </p:extLst>
  </p:cSld>
  <p:clrMapOvr>
    <a:masterClrMapping/>
  </p:clrMapOvr>
  <p:transition spd="slow">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i="1" dirty="0">
                <a:solidFill>
                  <a:srgbClr val="424456"/>
                </a:solidFill>
                <a:cs typeface="2  Aseman" pitchFamily="2" charset="-78"/>
              </a:rPr>
              <a:t>مراحل</a:t>
            </a:r>
            <a:r>
              <a:rPr lang="fa-IR" b="1" i="1" dirty="0">
                <a:solidFill>
                  <a:srgbClr val="424456"/>
                </a:solidFill>
                <a:cs typeface="2  Aseman" pitchFamily="2" charset="-78"/>
              </a:rPr>
              <a:t> </a:t>
            </a:r>
            <a:r>
              <a:rPr lang="ar-SA" b="1" i="1" dirty="0">
                <a:solidFill>
                  <a:srgbClr val="424456"/>
                </a:solidFill>
                <a:cs typeface="2  Aseman" pitchFamily="2" charset="-78"/>
              </a:rPr>
              <a:t>برنامه دوره دكتري عمومي </a:t>
            </a:r>
            <a:r>
              <a:rPr lang="fa-IR" b="1" i="1" dirty="0" smtClean="0">
                <a:solidFill>
                  <a:srgbClr val="424456"/>
                </a:solidFill>
                <a:cs typeface="2  Aseman" pitchFamily="2" charset="-78"/>
              </a:rPr>
              <a:t>داروسازی</a:t>
            </a:r>
            <a:endParaRPr lang="en-US" dirty="0"/>
          </a:p>
        </p:txBody>
      </p:sp>
      <p:sp>
        <p:nvSpPr>
          <p:cNvPr id="3" name="Content Placeholder 2"/>
          <p:cNvSpPr>
            <a:spLocks noGrp="1"/>
          </p:cNvSpPr>
          <p:nvPr>
            <p:ph idx="1"/>
          </p:nvPr>
        </p:nvSpPr>
        <p:spPr/>
        <p:txBody>
          <a:bodyPr>
            <a:normAutofit lnSpcReduction="10000"/>
          </a:bodyPr>
          <a:lstStyle/>
          <a:p>
            <a:pPr lvl="0" algn="r" rtl="1">
              <a:buClr>
                <a:srgbClr val="A04DA3"/>
              </a:buClr>
            </a:pPr>
            <a:r>
              <a:rPr lang="ar-SA" b="1" i="1" dirty="0">
                <a:solidFill>
                  <a:prstClr val="black"/>
                </a:solidFill>
                <a:cs typeface="B Lotus" panose="00000400000000000000" pitchFamily="2" charset="-78"/>
              </a:rPr>
              <a:t>ماده 12) در پايان مرحله اول، امتحان جامع </a:t>
            </a:r>
            <a:r>
              <a:rPr lang="fa-IR" b="1" i="1" dirty="0" smtClean="0">
                <a:solidFill>
                  <a:prstClr val="black"/>
                </a:solidFill>
                <a:cs typeface="B Lotus" panose="00000400000000000000" pitchFamily="2" charset="-78"/>
              </a:rPr>
              <a:t>داروسازی </a:t>
            </a:r>
            <a:r>
              <a:rPr lang="ar-SA" b="1" i="1" dirty="0" smtClean="0">
                <a:solidFill>
                  <a:prstClr val="black"/>
                </a:solidFill>
                <a:cs typeface="B Lotus" panose="00000400000000000000" pitchFamily="2" charset="-78"/>
              </a:rPr>
              <a:t>برگزار </a:t>
            </a:r>
            <a:r>
              <a:rPr lang="ar-SA" b="1" i="1" dirty="0">
                <a:solidFill>
                  <a:prstClr val="black"/>
                </a:solidFill>
                <a:cs typeface="B Lotus" panose="00000400000000000000" pitchFamily="2" charset="-78"/>
              </a:rPr>
              <a:t>مي شود و قبولي در امتحان جامع شرط ورود به دوره بعدي مي باشد. </a:t>
            </a:r>
            <a:endParaRPr lang="en-US" b="1" i="1" dirty="0">
              <a:solidFill>
                <a:prstClr val="black"/>
              </a:solidFill>
              <a:cs typeface="B Lotus" panose="00000400000000000000" pitchFamily="2" charset="-78"/>
            </a:endParaRPr>
          </a:p>
          <a:p>
            <a:pPr lvl="0" algn="r" rtl="1">
              <a:buClr>
                <a:srgbClr val="A04DA3"/>
              </a:buClr>
            </a:pPr>
            <a:r>
              <a:rPr lang="ar-SA" b="1" i="1" dirty="0">
                <a:solidFill>
                  <a:prstClr val="black"/>
                </a:solidFill>
                <a:cs typeface="B Lotus" panose="00000400000000000000" pitchFamily="2" charset="-78"/>
              </a:rPr>
              <a:t>تبصره1 : شرط شركت در امتحان جامع </a:t>
            </a:r>
            <a:r>
              <a:rPr lang="fa-IR" b="1" i="1" dirty="0">
                <a:solidFill>
                  <a:prstClr val="black"/>
                </a:solidFill>
                <a:cs typeface="B Lotus" panose="00000400000000000000" pitchFamily="2" charset="-78"/>
              </a:rPr>
              <a:t>داروسازی </a:t>
            </a:r>
            <a:r>
              <a:rPr lang="ar-SA" b="1" i="1" dirty="0" smtClean="0">
                <a:solidFill>
                  <a:prstClr val="black"/>
                </a:solidFill>
                <a:cs typeface="B Lotus" panose="00000400000000000000" pitchFamily="2" charset="-78"/>
              </a:rPr>
              <a:t>، </a:t>
            </a:r>
            <a:r>
              <a:rPr lang="ar-SA" b="1" i="1" dirty="0">
                <a:solidFill>
                  <a:prstClr val="black"/>
                </a:solidFill>
                <a:cs typeface="B Lotus" panose="00000400000000000000" pitchFamily="2" charset="-78"/>
              </a:rPr>
              <a:t>قبولي در كليه درسهاي مرحله اول (</a:t>
            </a:r>
            <a:r>
              <a:rPr lang="ar-SA" b="1" i="1" dirty="0" smtClean="0">
                <a:solidFill>
                  <a:prstClr val="black"/>
                </a:solidFill>
                <a:cs typeface="B Lotus" panose="00000400000000000000" pitchFamily="2" charset="-78"/>
              </a:rPr>
              <a:t>‌</a:t>
            </a:r>
            <a:r>
              <a:rPr lang="fa-IR" b="1" i="1" dirty="0" smtClean="0">
                <a:solidFill>
                  <a:prstClr val="black"/>
                </a:solidFill>
                <a:cs typeface="B Lotus" panose="00000400000000000000" pitchFamily="2" charset="-78"/>
              </a:rPr>
              <a:t>180 واحد از </a:t>
            </a:r>
            <a:r>
              <a:rPr lang="ar-SA" b="1" i="1" dirty="0" smtClean="0">
                <a:solidFill>
                  <a:prstClr val="black"/>
                </a:solidFill>
                <a:cs typeface="B Lotus" panose="00000400000000000000" pitchFamily="2" charset="-78"/>
              </a:rPr>
              <a:t>درسهاي </a:t>
            </a:r>
            <a:r>
              <a:rPr lang="ar-SA" b="1" i="1" dirty="0">
                <a:solidFill>
                  <a:prstClr val="black"/>
                </a:solidFill>
                <a:cs typeface="B Lotus" panose="00000400000000000000" pitchFamily="2" charset="-78"/>
              </a:rPr>
              <a:t>علوم پايه و </a:t>
            </a:r>
            <a:r>
              <a:rPr lang="fa-IR" b="1" i="1" dirty="0">
                <a:solidFill>
                  <a:prstClr val="black"/>
                </a:solidFill>
                <a:cs typeface="B Lotus" panose="00000400000000000000" pitchFamily="2" charset="-78"/>
              </a:rPr>
              <a:t>د</a:t>
            </a:r>
            <a:r>
              <a:rPr lang="ar-SA" b="1" i="1" dirty="0">
                <a:solidFill>
                  <a:prstClr val="black"/>
                </a:solidFill>
                <a:cs typeface="B Lotus" panose="00000400000000000000" pitchFamily="2" charset="-78"/>
              </a:rPr>
              <a:t>رسهاي عمومي) و كسب ميانگين كل 12 از اين مرحله است </a:t>
            </a:r>
            <a:r>
              <a:rPr lang="fa-IR" b="1" i="1" dirty="0">
                <a:solidFill>
                  <a:prstClr val="black"/>
                </a:solidFill>
                <a:cs typeface="B Lotus" panose="00000400000000000000" pitchFamily="2" charset="-78"/>
              </a:rPr>
              <a:t>.( یا با حداکثر </a:t>
            </a:r>
            <a:r>
              <a:rPr lang="fa-IR" b="1" i="1" dirty="0" smtClean="0">
                <a:solidFill>
                  <a:prstClr val="black"/>
                </a:solidFill>
                <a:cs typeface="B Lotus" panose="00000400000000000000" pitchFamily="2" charset="-78"/>
              </a:rPr>
              <a:t>درس تئوری مانده </a:t>
            </a:r>
            <a:r>
              <a:rPr lang="fa-IR" b="1" i="1" dirty="0">
                <a:solidFill>
                  <a:prstClr val="black"/>
                </a:solidFill>
                <a:cs typeface="B Lotus" panose="00000400000000000000" pitchFamily="2" charset="-78"/>
              </a:rPr>
              <a:t>) </a:t>
            </a:r>
            <a:r>
              <a:rPr lang="ar-SA" b="1" i="1" dirty="0">
                <a:solidFill>
                  <a:prstClr val="black"/>
                </a:solidFill>
                <a:cs typeface="B Lotus" panose="00000400000000000000" pitchFamily="2" charset="-78"/>
              </a:rPr>
              <a:t>. نمره اين در</a:t>
            </a:r>
            <a:r>
              <a:rPr lang="fa-IR" b="1" i="1" dirty="0">
                <a:solidFill>
                  <a:prstClr val="black"/>
                </a:solidFill>
                <a:cs typeface="B Lotus" panose="00000400000000000000" pitchFamily="2" charset="-78"/>
              </a:rPr>
              <a:t>و</a:t>
            </a:r>
            <a:r>
              <a:rPr lang="ar-SA" b="1" i="1" dirty="0">
                <a:solidFill>
                  <a:prstClr val="black"/>
                </a:solidFill>
                <a:cs typeface="B Lotus" panose="00000400000000000000" pitchFamily="2" charset="-78"/>
              </a:rPr>
              <a:t>س در ميانگين مرحله دوم</a:t>
            </a:r>
            <a:r>
              <a:rPr lang="fa-IR" b="1" i="1" dirty="0">
                <a:solidFill>
                  <a:prstClr val="black"/>
                </a:solidFill>
                <a:cs typeface="B Lotus" panose="00000400000000000000" pitchFamily="2" charset="-78"/>
              </a:rPr>
              <a:t> </a:t>
            </a:r>
            <a:r>
              <a:rPr lang="ar-SA" b="1" i="1" dirty="0">
                <a:solidFill>
                  <a:prstClr val="black"/>
                </a:solidFill>
                <a:cs typeface="B Lotus" panose="00000400000000000000" pitchFamily="2" charset="-78"/>
              </a:rPr>
              <a:t>محاسبه خواهد شد.</a:t>
            </a:r>
            <a:endParaRPr lang="fa-IR" b="1" i="1" dirty="0">
              <a:solidFill>
                <a:prstClr val="black"/>
              </a:solidFill>
              <a:cs typeface="B Lotus" panose="00000400000000000000" pitchFamily="2" charset="-78"/>
            </a:endParaRPr>
          </a:p>
          <a:p>
            <a:pPr lvl="0" algn="r" rtl="1">
              <a:buClr>
                <a:srgbClr val="A04DA3"/>
              </a:buClr>
            </a:pPr>
            <a:r>
              <a:rPr lang="ar-SA" sz="2200" dirty="0">
                <a:solidFill>
                  <a:prstClr val="black"/>
                </a:solidFill>
                <a:cs typeface="B Homa" pitchFamily="2" charset="-78"/>
              </a:rPr>
              <a:t>ماده 13) شركت در امتحان جامع علوم پايه تا سه نوبت مجاز است. چنانچه دانشجو در امتحان مزبور نمره قبولي كسب نكند از ادامه تحصيل در دوره دكتراي عمومي پزشكي محروم مي شود. </a:t>
            </a:r>
            <a:endParaRPr lang="fa-IR" sz="2200" dirty="0">
              <a:solidFill>
                <a:prstClr val="black"/>
              </a:solidFill>
              <a:cs typeface="B Homa" pitchFamily="2" charset="-78"/>
            </a:endParaRPr>
          </a:p>
          <a:p>
            <a:pPr lvl="0" algn="just" rtl="1">
              <a:lnSpc>
                <a:spcPct val="115000"/>
              </a:lnSpc>
              <a:buClr>
                <a:srgbClr val="A04DA3"/>
              </a:buClr>
            </a:pPr>
            <a:r>
              <a:rPr lang="fa-IR" sz="2200" b="1" i="1" dirty="0">
                <a:solidFill>
                  <a:prstClr val="black"/>
                </a:solidFill>
                <a:latin typeface="Calibri"/>
                <a:ea typeface="Times New Roman"/>
                <a:cs typeface="B Lotus"/>
              </a:rPr>
              <a:t>تبصره 1: غیبت غیر موجه در امتحان جامع علوم پایه به منزله یک نوبت شرکت در امتحان محسوب می‌شود.  </a:t>
            </a:r>
            <a:endParaRPr lang="en-US" sz="1900" dirty="0">
              <a:solidFill>
                <a:prstClr val="black"/>
              </a:solidFill>
              <a:latin typeface="Calibri"/>
              <a:ea typeface="Times New Roman"/>
              <a:cs typeface="Arial"/>
            </a:endParaRPr>
          </a:p>
          <a:p>
            <a:endParaRPr lang="en-US" dirty="0"/>
          </a:p>
        </p:txBody>
      </p:sp>
    </p:spTree>
    <p:extLst>
      <p:ext uri="{BB962C8B-B14F-4D97-AF65-F5344CB8AC3E}">
        <p14:creationId xmlns:p14="http://schemas.microsoft.com/office/powerpoint/2010/main" val="11977805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SA" b="1" dirty="0" smtClean="0">
                <a:cs typeface="2  Arshia" pitchFamily="2" charset="-78"/>
              </a:rPr>
              <a:t>ارزيابي پيشرفت تحصيلي دانشجو</a:t>
            </a:r>
            <a:endParaRPr lang="en-US" dirty="0">
              <a:cs typeface="2  Arshia" pitchFamily="2" charset="-78"/>
            </a:endParaRPr>
          </a:p>
        </p:txBody>
      </p:sp>
      <p:sp>
        <p:nvSpPr>
          <p:cNvPr id="3" name="Content Placeholder 2"/>
          <p:cNvSpPr>
            <a:spLocks noGrp="1"/>
          </p:cNvSpPr>
          <p:nvPr>
            <p:ph idx="1"/>
          </p:nvPr>
        </p:nvSpPr>
        <p:spPr/>
        <p:txBody>
          <a:bodyPr>
            <a:normAutofit fontScale="92500"/>
          </a:bodyPr>
          <a:lstStyle/>
          <a:p>
            <a:pPr lvl="0" algn="just" rtl="1">
              <a:lnSpc>
                <a:spcPct val="115000"/>
              </a:lnSpc>
              <a:buClr>
                <a:srgbClr val="A04DA3"/>
              </a:buClr>
            </a:pPr>
            <a:r>
              <a:rPr lang="ar-SA" sz="2200" b="1" i="1" dirty="0">
                <a:solidFill>
                  <a:prstClr val="black"/>
                </a:solidFill>
                <a:latin typeface="Calibri"/>
                <a:ea typeface="Times New Roman"/>
                <a:cs typeface="B Lotus"/>
              </a:rPr>
              <a:t>ماده 34) حداقل نمره قبولی در درس های پایه و عمومی 10 و حداقل نمره قبولی در هر یک از درس‌های تخصصی و بخش های مربوط به مراحل سوم وچهارم آموزش پزشکی 12 است. دانشجویی که در هر یک از درس ها یا بخش ها حداقل نمره قبولی را کسب ننماید، در اولین فرصت معین موظف به انتخاب مجدد آن درس یا بخش است. با این حال نمرات کلیه دروس اعم از قبولی و ردی در کارنامه دانشجو ثبت و در محاسبه میانگین منظور می شود. </a:t>
            </a:r>
            <a:endParaRPr lang="en-US" sz="2200" b="1" i="1" dirty="0">
              <a:solidFill>
                <a:prstClr val="black"/>
              </a:solidFill>
              <a:latin typeface="Calibri"/>
              <a:ea typeface="Times New Roman"/>
              <a:cs typeface="B Lotus"/>
            </a:endParaRPr>
          </a:p>
          <a:p>
            <a:pPr lvl="0" algn="just" rtl="1">
              <a:lnSpc>
                <a:spcPct val="115000"/>
              </a:lnSpc>
              <a:buClr>
                <a:srgbClr val="A04DA3"/>
              </a:buClr>
            </a:pPr>
            <a:r>
              <a:rPr lang="ar-SA" sz="2200" b="1" i="1" dirty="0">
                <a:solidFill>
                  <a:prstClr val="black"/>
                </a:solidFill>
                <a:latin typeface="Calibri"/>
                <a:ea typeface="Times New Roman"/>
                <a:cs typeface="B Lotus"/>
              </a:rPr>
              <a:t>تبصره: چنانچه دانشجو پس از اخذ مجدد درس یا بخش مردودی</a:t>
            </a:r>
            <a:r>
              <a:rPr lang="en-US" sz="2200" b="1" i="1" dirty="0">
                <a:solidFill>
                  <a:prstClr val="black"/>
                </a:solidFill>
                <a:latin typeface="Calibri"/>
                <a:ea typeface="Times New Roman"/>
                <a:cs typeface="B Lotus"/>
              </a:rPr>
              <a:t> </a:t>
            </a:r>
            <a:r>
              <a:rPr lang="ar-SA" sz="2200" b="1" i="1" dirty="0">
                <a:solidFill>
                  <a:prstClr val="black"/>
                </a:solidFill>
                <a:latin typeface="Calibri"/>
                <a:ea typeface="Times New Roman"/>
                <a:cs typeface="B Lotus"/>
              </a:rPr>
              <a:t>، در آن درس یا بخش نمره 16 و بالاتر اخذ نماید</a:t>
            </a:r>
            <a:r>
              <a:rPr lang="en-US" sz="2200" b="1" i="1" dirty="0">
                <a:solidFill>
                  <a:prstClr val="black"/>
                </a:solidFill>
                <a:latin typeface="Calibri"/>
                <a:ea typeface="Times New Roman"/>
                <a:cs typeface="B Lotus"/>
              </a:rPr>
              <a:t> </a:t>
            </a:r>
            <a:r>
              <a:rPr lang="ar-SA" sz="2200" b="1" i="1" dirty="0">
                <a:solidFill>
                  <a:prstClr val="black"/>
                </a:solidFill>
                <a:latin typeface="Calibri"/>
                <a:ea typeface="Times New Roman"/>
                <a:cs typeface="B Lotus"/>
              </a:rPr>
              <a:t>، نمره مردودی او حذف و در میانگین نیمسال و میانگین کل دانشجو محاسبه نخواهد شد. تعداد دفعات مجاز استفاده از مفاد این تبصره 4 بار در کل دوره دکتری عمومی پزشکی است. </a:t>
            </a:r>
            <a:endParaRPr lang="en-US" sz="2200" b="1" i="1" dirty="0">
              <a:solidFill>
                <a:prstClr val="black"/>
              </a:solidFill>
              <a:latin typeface="Calibri"/>
              <a:ea typeface="Times New Roman"/>
              <a:cs typeface="B Lotus"/>
            </a:endParaRPr>
          </a:p>
          <a:p>
            <a:pPr lvl="0" algn="just" rtl="1">
              <a:lnSpc>
                <a:spcPct val="115000"/>
              </a:lnSpc>
              <a:buClr>
                <a:srgbClr val="A04DA3"/>
              </a:buClr>
            </a:pPr>
            <a:r>
              <a:rPr lang="ar-SA" sz="2200" b="1" i="1" dirty="0">
                <a:solidFill>
                  <a:prstClr val="black"/>
                </a:solidFill>
                <a:latin typeface="Calibri"/>
                <a:ea typeface="Times New Roman"/>
                <a:cs typeface="B Lotus"/>
              </a:rPr>
              <a:t>دوره تابستانی به عنوان نیمسال تحصیلی محسوب نمی شود، نمرات درسهایی که</a:t>
            </a:r>
            <a:r>
              <a:rPr lang="fa-IR" sz="2200" b="1" i="1" dirty="0">
                <a:solidFill>
                  <a:prstClr val="black"/>
                </a:solidFill>
                <a:latin typeface="Calibri"/>
                <a:ea typeface="Times New Roman"/>
                <a:cs typeface="B Lotus"/>
              </a:rPr>
              <a:t> دانشجو </a:t>
            </a:r>
            <a:r>
              <a:rPr lang="ar-SA" sz="1900" b="1" i="1" dirty="0">
                <a:solidFill>
                  <a:prstClr val="black"/>
                </a:solidFill>
                <a:latin typeface="Calibri"/>
                <a:ea typeface="Times New Roman"/>
                <a:cs typeface="B Lotus"/>
              </a:rPr>
              <a:t>در دوره تابستانی می گذراند تنها در محاسبه میانگین کل مرحله مربوطه محسوب می شود.</a:t>
            </a:r>
            <a:endParaRPr lang="en-US" sz="1900" dirty="0">
              <a:solidFill>
                <a:prstClr val="black"/>
              </a:solidFill>
              <a:latin typeface="Calibri"/>
              <a:ea typeface="Times New Roman"/>
              <a:cs typeface="Arial"/>
            </a:endParaRPr>
          </a:p>
          <a:p>
            <a:pPr algn="r" rtl="1"/>
            <a:endParaRPr lang="en-US" dirty="0"/>
          </a:p>
        </p:txBody>
      </p:sp>
    </p:spTree>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solidFill>
                  <a:srgbClr val="424456"/>
                </a:solidFill>
                <a:cs typeface="2  Arshia" pitchFamily="2" charset="-78"/>
              </a:rPr>
              <a:t>ارزيابي پيشرفت تحصيلي دانشجو</a:t>
            </a:r>
            <a:endParaRPr lang="en-US" dirty="0"/>
          </a:p>
        </p:txBody>
      </p:sp>
      <p:sp>
        <p:nvSpPr>
          <p:cNvPr id="3" name="Content Placeholder 2"/>
          <p:cNvSpPr>
            <a:spLocks noGrp="1"/>
          </p:cNvSpPr>
          <p:nvPr>
            <p:ph idx="1"/>
          </p:nvPr>
        </p:nvSpPr>
        <p:spPr/>
        <p:txBody>
          <a:bodyPr/>
          <a:lstStyle/>
          <a:p>
            <a:pPr lvl="0" algn="just" rtl="1">
              <a:lnSpc>
                <a:spcPct val="115000"/>
              </a:lnSpc>
              <a:buClr>
                <a:srgbClr val="A04DA3"/>
              </a:buClr>
            </a:pPr>
            <a:r>
              <a:rPr lang="ar-SA" sz="2000" b="1" i="1" dirty="0">
                <a:solidFill>
                  <a:prstClr val="black"/>
                </a:solidFill>
                <a:latin typeface="Calibri"/>
                <a:ea typeface="Times New Roman"/>
                <a:cs typeface="B Lotus"/>
              </a:rPr>
              <a:t>ماده 34) حداقل نمره قبولی در درس های پایه و عمومی 10 و حداقل نمره قبولی در هر یک از درس‌های تخصصی </a:t>
            </a:r>
            <a:r>
              <a:rPr lang="ar-SA" sz="2000" b="1" i="1" dirty="0" smtClean="0">
                <a:solidFill>
                  <a:prstClr val="black"/>
                </a:solidFill>
                <a:latin typeface="Calibri"/>
                <a:ea typeface="Times New Roman"/>
                <a:cs typeface="B Lotus"/>
              </a:rPr>
              <a:t>آموزش </a:t>
            </a:r>
            <a:r>
              <a:rPr lang="fa-IR" sz="2000" b="1" i="1" u="sng" dirty="0" smtClean="0">
                <a:solidFill>
                  <a:prstClr val="black"/>
                </a:solidFill>
                <a:latin typeface="Calibri"/>
                <a:ea typeface="Times New Roman"/>
                <a:cs typeface="B Lotus"/>
              </a:rPr>
              <a:t>دندانپزشکی</a:t>
            </a:r>
            <a:r>
              <a:rPr lang="fa-IR" sz="2000" b="1" i="1" dirty="0" smtClean="0">
                <a:solidFill>
                  <a:prstClr val="black"/>
                </a:solidFill>
                <a:latin typeface="Calibri"/>
                <a:ea typeface="Times New Roman"/>
                <a:cs typeface="B Lotus"/>
              </a:rPr>
              <a:t> </a:t>
            </a:r>
            <a:r>
              <a:rPr lang="ar-SA" sz="2000" b="1" i="1" dirty="0" smtClean="0">
                <a:solidFill>
                  <a:prstClr val="black"/>
                </a:solidFill>
                <a:latin typeface="Calibri"/>
                <a:ea typeface="Times New Roman"/>
                <a:cs typeface="B Lotus"/>
              </a:rPr>
              <a:t>12 </a:t>
            </a:r>
            <a:r>
              <a:rPr lang="ar-SA" sz="2000" b="1" i="1" dirty="0">
                <a:solidFill>
                  <a:prstClr val="black"/>
                </a:solidFill>
                <a:latin typeface="Calibri"/>
                <a:ea typeface="Times New Roman"/>
                <a:cs typeface="B Lotus"/>
              </a:rPr>
              <a:t>است. دانشجویی که در هر یک از درس ها یا بخش ها حداقل نمره قبولی را کسب ننماید، در اولین فرصت معین موظف به انتخاب مجدد آن درس یا بخش است. با این حال نمرات کلیه دروس اعم از قبولی و ردی در کارنامه دانشجو ثبت و در محاسبه میانگین منظور می شود. </a:t>
            </a:r>
            <a:endParaRPr lang="en-US" sz="2000" b="1" i="1" dirty="0">
              <a:solidFill>
                <a:prstClr val="black"/>
              </a:solidFill>
              <a:latin typeface="Calibri"/>
              <a:ea typeface="Times New Roman"/>
              <a:cs typeface="B Lotus"/>
            </a:endParaRPr>
          </a:p>
          <a:p>
            <a:pPr lvl="0" algn="just" rtl="1">
              <a:lnSpc>
                <a:spcPct val="115000"/>
              </a:lnSpc>
              <a:buClr>
                <a:srgbClr val="A04DA3"/>
              </a:buClr>
            </a:pPr>
            <a:r>
              <a:rPr lang="ar-SA" sz="2000" b="1" i="1" dirty="0">
                <a:solidFill>
                  <a:prstClr val="black"/>
                </a:solidFill>
                <a:latin typeface="Calibri"/>
                <a:ea typeface="Times New Roman"/>
                <a:cs typeface="B Lotus"/>
              </a:rPr>
              <a:t>تبصره: چنانچه دانشجو پس از اخذ مجدد درس یا بخش مردودی</a:t>
            </a:r>
            <a:r>
              <a:rPr lang="en-US" sz="2000" b="1" i="1" dirty="0">
                <a:solidFill>
                  <a:prstClr val="black"/>
                </a:solidFill>
                <a:latin typeface="Calibri"/>
                <a:ea typeface="Times New Roman"/>
                <a:cs typeface="B Lotus"/>
              </a:rPr>
              <a:t> </a:t>
            </a:r>
            <a:r>
              <a:rPr lang="ar-SA" sz="2000" b="1" i="1" dirty="0">
                <a:solidFill>
                  <a:prstClr val="black"/>
                </a:solidFill>
                <a:latin typeface="Calibri"/>
                <a:ea typeface="Times New Roman"/>
                <a:cs typeface="B Lotus"/>
              </a:rPr>
              <a:t>، در آن درس یا بخش نمره 16 و بالاتر اخذ نماید</a:t>
            </a:r>
            <a:r>
              <a:rPr lang="en-US" sz="2000" b="1" i="1" dirty="0">
                <a:solidFill>
                  <a:prstClr val="black"/>
                </a:solidFill>
                <a:latin typeface="Calibri"/>
                <a:ea typeface="Times New Roman"/>
                <a:cs typeface="B Lotus"/>
              </a:rPr>
              <a:t> </a:t>
            </a:r>
            <a:r>
              <a:rPr lang="ar-SA" sz="2000" b="1" i="1" dirty="0">
                <a:solidFill>
                  <a:prstClr val="black"/>
                </a:solidFill>
                <a:latin typeface="Calibri"/>
                <a:ea typeface="Times New Roman"/>
                <a:cs typeface="B Lotus"/>
              </a:rPr>
              <a:t>، نمره مردودی او حذف و در میانگین نیمسال و میانگین کل دانشجو محاسبه نخواهد شد. تعداد دفعات مجاز استفاده از مفاد این تبصره 4 بار در کل دوره دکتری عمومی پزشکی است. </a:t>
            </a:r>
            <a:endParaRPr lang="en-US" sz="2000" b="1" i="1" dirty="0">
              <a:solidFill>
                <a:prstClr val="black"/>
              </a:solidFill>
              <a:latin typeface="Calibri"/>
              <a:ea typeface="Times New Roman"/>
              <a:cs typeface="B Lotus"/>
            </a:endParaRPr>
          </a:p>
          <a:p>
            <a:pPr lvl="0" algn="just" rtl="1">
              <a:lnSpc>
                <a:spcPct val="115000"/>
              </a:lnSpc>
              <a:buClr>
                <a:srgbClr val="A04DA3"/>
              </a:buClr>
            </a:pPr>
            <a:r>
              <a:rPr lang="ar-SA" sz="2000" b="1" i="1" dirty="0">
                <a:solidFill>
                  <a:prstClr val="black"/>
                </a:solidFill>
                <a:latin typeface="Calibri"/>
                <a:ea typeface="Times New Roman"/>
                <a:cs typeface="B Lotus"/>
              </a:rPr>
              <a:t>دوره تابستانی به عنوان نیمسال تحصیلی محسوب نمی شود، نمرات درسهایی که</a:t>
            </a:r>
            <a:r>
              <a:rPr lang="fa-IR" sz="2000" b="1" i="1" dirty="0">
                <a:solidFill>
                  <a:prstClr val="black"/>
                </a:solidFill>
                <a:latin typeface="Calibri"/>
                <a:ea typeface="Times New Roman"/>
                <a:cs typeface="B Lotus"/>
              </a:rPr>
              <a:t> دانشجو </a:t>
            </a:r>
            <a:r>
              <a:rPr lang="ar-SA" sz="1800" b="1" i="1" dirty="0">
                <a:solidFill>
                  <a:prstClr val="black"/>
                </a:solidFill>
                <a:latin typeface="Calibri"/>
                <a:ea typeface="Times New Roman"/>
                <a:cs typeface="B Lotus"/>
              </a:rPr>
              <a:t>در دوره تابستانی می گذراند تنها در محاسبه میانگین کل مرحله مربوطه محسوب می شود.</a:t>
            </a:r>
            <a:endParaRPr lang="en-US" sz="1800" dirty="0">
              <a:solidFill>
                <a:prstClr val="black"/>
              </a:solidFill>
              <a:latin typeface="Calibri"/>
              <a:ea typeface="Times New Roman"/>
              <a:cs typeface="Arial"/>
            </a:endParaRPr>
          </a:p>
          <a:p>
            <a:endParaRPr lang="en-US" dirty="0"/>
          </a:p>
        </p:txBody>
      </p:sp>
    </p:spTree>
    <p:extLst>
      <p:ext uri="{BB962C8B-B14F-4D97-AF65-F5344CB8AC3E}">
        <p14:creationId xmlns:p14="http://schemas.microsoft.com/office/powerpoint/2010/main" val="370772379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6000" b="1" i="1" dirty="0" smtClean="0">
                <a:solidFill>
                  <a:srgbClr val="7030A0"/>
                </a:solidFill>
                <a:cs typeface="2  Aseman" pitchFamily="2" charset="-78"/>
              </a:rPr>
              <a:t>کاظم آخربین</a:t>
            </a:r>
            <a:endParaRPr lang="en-US" sz="6000" dirty="0">
              <a:solidFill>
                <a:srgbClr val="7030A0"/>
              </a:solidFill>
            </a:endParaRPr>
          </a:p>
        </p:txBody>
      </p:sp>
      <p:sp>
        <p:nvSpPr>
          <p:cNvPr id="3" name="Content Placeholder 2"/>
          <p:cNvSpPr>
            <a:spLocks noGrp="1"/>
          </p:cNvSpPr>
          <p:nvPr>
            <p:ph idx="1"/>
          </p:nvPr>
        </p:nvSpPr>
        <p:spPr/>
        <p:txBody>
          <a:bodyPr>
            <a:normAutofit/>
          </a:bodyPr>
          <a:lstStyle/>
          <a:p>
            <a:pPr algn="ctr" rtl="1"/>
            <a:r>
              <a:rPr lang="fa-IR" sz="8000" b="1" i="1" dirty="0" smtClean="0">
                <a:solidFill>
                  <a:srgbClr val="002060"/>
                </a:solidFill>
                <a:cs typeface="2  Aseman" pitchFamily="2" charset="-78"/>
              </a:rPr>
              <a:t>رئیس اداره آموزش دانشکده پزشکی و پیراپزشکی</a:t>
            </a:r>
            <a:endParaRPr lang="en-US" sz="8000" dirty="0">
              <a:solidFill>
                <a:srgbClr val="002060"/>
              </a:solidFill>
            </a:endParaRPr>
          </a:p>
        </p:txBody>
      </p:sp>
    </p:spTree>
  </p:cSld>
  <p:clrMapOvr>
    <a:masterClrMapping/>
  </p:clrMapOvr>
  <p:transition spd="slow">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solidFill>
                  <a:srgbClr val="424456"/>
                </a:solidFill>
                <a:cs typeface="2  Arshia" pitchFamily="2" charset="-78"/>
              </a:rPr>
              <a:t>ارزيابي پيشرفت تحصيلي دانشجو</a:t>
            </a:r>
            <a:endParaRPr lang="en-US" dirty="0"/>
          </a:p>
        </p:txBody>
      </p:sp>
      <p:sp>
        <p:nvSpPr>
          <p:cNvPr id="3" name="Content Placeholder 2"/>
          <p:cNvSpPr>
            <a:spLocks noGrp="1"/>
          </p:cNvSpPr>
          <p:nvPr>
            <p:ph idx="1"/>
          </p:nvPr>
        </p:nvSpPr>
        <p:spPr/>
        <p:txBody>
          <a:bodyPr/>
          <a:lstStyle/>
          <a:p>
            <a:pPr lvl="0" algn="just" rtl="1">
              <a:lnSpc>
                <a:spcPct val="115000"/>
              </a:lnSpc>
              <a:buClr>
                <a:srgbClr val="A04DA3"/>
              </a:buClr>
            </a:pPr>
            <a:r>
              <a:rPr lang="ar-SA" sz="2000" b="1" i="1" dirty="0">
                <a:solidFill>
                  <a:prstClr val="black"/>
                </a:solidFill>
                <a:latin typeface="Calibri"/>
                <a:ea typeface="Times New Roman"/>
                <a:cs typeface="B Lotus"/>
              </a:rPr>
              <a:t>ماده 34) حداقل نمره قبولی در درس های پایه و عمومی 10 و حداقل نمره قبولی در هر یک از درس‌های </a:t>
            </a:r>
            <a:r>
              <a:rPr lang="fa-IR" sz="2000" b="1" i="1" dirty="0" smtClean="0">
                <a:solidFill>
                  <a:prstClr val="black"/>
                </a:solidFill>
                <a:latin typeface="Calibri"/>
                <a:ea typeface="Times New Roman"/>
                <a:cs typeface="B Lotus"/>
              </a:rPr>
              <a:t>پایان نامه و کارآموزی درعرصه </a:t>
            </a:r>
            <a:r>
              <a:rPr lang="ar-SA" sz="2000" b="1" i="1" dirty="0" smtClean="0">
                <a:solidFill>
                  <a:prstClr val="black"/>
                </a:solidFill>
                <a:latin typeface="Calibri"/>
                <a:ea typeface="Times New Roman"/>
                <a:cs typeface="B Lotus"/>
              </a:rPr>
              <a:t>آموزش </a:t>
            </a:r>
            <a:r>
              <a:rPr lang="fa-IR" sz="2000" b="1" i="1" u="sng" dirty="0" smtClean="0">
                <a:solidFill>
                  <a:prstClr val="black"/>
                </a:solidFill>
                <a:latin typeface="Calibri"/>
                <a:ea typeface="Times New Roman"/>
                <a:cs typeface="B Lotus"/>
              </a:rPr>
              <a:t>داروسازی</a:t>
            </a:r>
            <a:r>
              <a:rPr lang="fa-IR" sz="2000" b="1" i="1" dirty="0" smtClean="0">
                <a:solidFill>
                  <a:prstClr val="black"/>
                </a:solidFill>
                <a:latin typeface="Calibri"/>
                <a:ea typeface="Times New Roman"/>
                <a:cs typeface="B Lotus"/>
              </a:rPr>
              <a:t> 14 </a:t>
            </a:r>
            <a:r>
              <a:rPr lang="ar-SA" sz="2000" b="1" i="1" dirty="0" smtClean="0">
                <a:solidFill>
                  <a:prstClr val="black"/>
                </a:solidFill>
                <a:latin typeface="Calibri"/>
                <a:ea typeface="Times New Roman"/>
                <a:cs typeface="B Lotus"/>
              </a:rPr>
              <a:t>است</a:t>
            </a:r>
            <a:r>
              <a:rPr lang="ar-SA" sz="2000" b="1" i="1" dirty="0">
                <a:solidFill>
                  <a:prstClr val="black"/>
                </a:solidFill>
                <a:latin typeface="Calibri"/>
                <a:ea typeface="Times New Roman"/>
                <a:cs typeface="B Lotus"/>
              </a:rPr>
              <a:t>. دانشجویی که در هر یک از درس ها یا بخش ها حداقل نمره قبولی را کسب ننماید، در اولین فرصت معین موظف به انتخاب مجدد آن درس یا بخش است. با این حال نمرات کلیه دروس اعم از قبولی و ردی در کارنامه دانشجو ثبت و در محاسبه میانگین منظور می شود. </a:t>
            </a:r>
            <a:endParaRPr lang="en-US" sz="2000" b="1" i="1" dirty="0">
              <a:solidFill>
                <a:prstClr val="black"/>
              </a:solidFill>
              <a:latin typeface="Calibri"/>
              <a:ea typeface="Times New Roman"/>
              <a:cs typeface="B Lotus"/>
            </a:endParaRPr>
          </a:p>
          <a:p>
            <a:pPr lvl="0" algn="just" rtl="1">
              <a:lnSpc>
                <a:spcPct val="115000"/>
              </a:lnSpc>
              <a:buClr>
                <a:srgbClr val="A04DA3"/>
              </a:buClr>
            </a:pPr>
            <a:r>
              <a:rPr lang="ar-SA" sz="2000" b="1" i="1" dirty="0">
                <a:solidFill>
                  <a:prstClr val="black"/>
                </a:solidFill>
                <a:latin typeface="Calibri"/>
                <a:ea typeface="Times New Roman"/>
                <a:cs typeface="B Lotus"/>
              </a:rPr>
              <a:t>تبصره: چنانچه دانشجو پس از اخذ مجدد درس یا بخش مردودی</a:t>
            </a:r>
            <a:r>
              <a:rPr lang="en-US" sz="2000" b="1" i="1" dirty="0">
                <a:solidFill>
                  <a:prstClr val="black"/>
                </a:solidFill>
                <a:latin typeface="Calibri"/>
                <a:ea typeface="Times New Roman"/>
                <a:cs typeface="B Lotus"/>
              </a:rPr>
              <a:t> </a:t>
            </a:r>
            <a:r>
              <a:rPr lang="ar-SA" sz="2000" b="1" i="1" dirty="0">
                <a:solidFill>
                  <a:prstClr val="black"/>
                </a:solidFill>
                <a:latin typeface="Calibri"/>
                <a:ea typeface="Times New Roman"/>
                <a:cs typeface="B Lotus"/>
              </a:rPr>
              <a:t>، در آن درس یا بخش نمره 16 و بالاتر اخذ نماید</a:t>
            </a:r>
            <a:r>
              <a:rPr lang="en-US" sz="2000" b="1" i="1" dirty="0">
                <a:solidFill>
                  <a:prstClr val="black"/>
                </a:solidFill>
                <a:latin typeface="Calibri"/>
                <a:ea typeface="Times New Roman"/>
                <a:cs typeface="B Lotus"/>
              </a:rPr>
              <a:t> </a:t>
            </a:r>
            <a:r>
              <a:rPr lang="ar-SA" sz="2000" b="1" i="1" dirty="0">
                <a:solidFill>
                  <a:prstClr val="black"/>
                </a:solidFill>
                <a:latin typeface="Calibri"/>
                <a:ea typeface="Times New Roman"/>
                <a:cs typeface="B Lotus"/>
              </a:rPr>
              <a:t>، نمره مردودی او حذف و در میانگین نیمسال و میانگین کل دانشجو محاسبه نخواهد شد. تعداد دفعات مجاز استفاده از مفاد این تبصره 4 بار در کل دوره دکتری عمومی پزشکی است. </a:t>
            </a:r>
            <a:endParaRPr lang="en-US" sz="2000" b="1" i="1" dirty="0">
              <a:solidFill>
                <a:prstClr val="black"/>
              </a:solidFill>
              <a:latin typeface="Calibri"/>
              <a:ea typeface="Times New Roman"/>
              <a:cs typeface="B Lotus"/>
            </a:endParaRPr>
          </a:p>
          <a:p>
            <a:pPr lvl="0" algn="just" rtl="1">
              <a:lnSpc>
                <a:spcPct val="115000"/>
              </a:lnSpc>
              <a:buClr>
                <a:srgbClr val="A04DA3"/>
              </a:buClr>
            </a:pPr>
            <a:r>
              <a:rPr lang="ar-SA" sz="2000" b="1" i="1" dirty="0">
                <a:solidFill>
                  <a:prstClr val="black"/>
                </a:solidFill>
                <a:latin typeface="Calibri"/>
                <a:ea typeface="Times New Roman"/>
                <a:cs typeface="B Lotus"/>
              </a:rPr>
              <a:t>دوره تابستانی به عنوان نیمسال تحصیلی محسوب نمی شود، نمرات درسهایی که</a:t>
            </a:r>
            <a:r>
              <a:rPr lang="fa-IR" sz="2000" b="1" i="1" dirty="0">
                <a:solidFill>
                  <a:prstClr val="black"/>
                </a:solidFill>
                <a:latin typeface="Calibri"/>
                <a:ea typeface="Times New Roman"/>
                <a:cs typeface="B Lotus"/>
              </a:rPr>
              <a:t> دانشجو </a:t>
            </a:r>
            <a:r>
              <a:rPr lang="ar-SA" sz="1800" b="1" i="1" dirty="0">
                <a:solidFill>
                  <a:prstClr val="black"/>
                </a:solidFill>
                <a:latin typeface="Calibri"/>
                <a:ea typeface="Times New Roman"/>
                <a:cs typeface="B Lotus"/>
              </a:rPr>
              <a:t>در دوره تابستانی می گذراند تنها در محاسبه میانگین کل مرحله مربوطه محسوب می شود.</a:t>
            </a:r>
            <a:endParaRPr lang="en-US" sz="1800" dirty="0">
              <a:solidFill>
                <a:prstClr val="black"/>
              </a:solidFill>
              <a:latin typeface="Calibri"/>
              <a:ea typeface="Times New Roman"/>
              <a:cs typeface="Arial"/>
            </a:endParaRPr>
          </a:p>
          <a:p>
            <a:endParaRPr lang="en-US" dirty="0"/>
          </a:p>
        </p:txBody>
      </p:sp>
    </p:spTree>
    <p:extLst>
      <p:ext uri="{BB962C8B-B14F-4D97-AF65-F5344CB8AC3E}">
        <p14:creationId xmlns:p14="http://schemas.microsoft.com/office/powerpoint/2010/main" val="2510906173"/>
      </p:ext>
    </p:extLst>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smtClean="0">
                <a:cs typeface="2  Arshia" pitchFamily="2" charset="-78"/>
              </a:rPr>
              <a:t>ارزيابي پيشرفت تحصيلي دانشجو</a:t>
            </a:r>
            <a:endParaRPr lang="en-US" dirty="0"/>
          </a:p>
        </p:txBody>
      </p:sp>
      <p:sp>
        <p:nvSpPr>
          <p:cNvPr id="3" name="Content Placeholder 2"/>
          <p:cNvSpPr>
            <a:spLocks noGrp="1"/>
          </p:cNvSpPr>
          <p:nvPr>
            <p:ph idx="1"/>
          </p:nvPr>
        </p:nvSpPr>
        <p:spPr/>
        <p:txBody>
          <a:bodyPr/>
          <a:lstStyle/>
          <a:p>
            <a:pPr algn="r" rtl="1"/>
            <a:r>
              <a:rPr lang="ar-SA" b="1" i="1" dirty="0" smtClean="0">
                <a:cs typeface="B Lotus" pitchFamily="2" charset="-78"/>
              </a:rPr>
              <a:t>ماده 38) ميانگين نمرات دانشجو در هيچ نيمسال از مراحل اول و دوم آموزش پزشكي، نبايد از 12كمتر باشد در غير اين صورت، نام نويسي دانشجو در نيمسال بعد، به صورت مشروط خواهد بود .</a:t>
            </a:r>
            <a:endParaRPr lang="en-US" b="1" i="1" dirty="0" smtClean="0">
              <a:cs typeface="B Lotus" pitchFamily="2" charset="-78"/>
            </a:endParaRPr>
          </a:p>
          <a:p>
            <a:pPr algn="r" rtl="1"/>
            <a:r>
              <a:rPr lang="ar-SA" b="1" i="1" dirty="0" smtClean="0">
                <a:cs typeface="B Lotus" pitchFamily="2" charset="-78"/>
              </a:rPr>
              <a:t>تبصره 1: در مواردي كه تعداد واحدهاي ارائه شده توسط دانشگاه كمتر از 12 واحد باشد آن نيمسال جزو سنوات تحصيلي دانشجو محسوب نخواهد شد و ليكن در صورت كسر ميانگين به عنوان نيمسال مشروطي محاسبه خواهد شد و درمواردي كه به علت مشكلات دانشجو يا نيمسال آخر در هر يك از مراحل آموزش پزشكي،‌تعداد واحدها كمتر از 12 واحد باشد،‌آن نيمسال جزو سنوات تحصيلي دانشجو محسوب و در صورت كسر ميانگين به عنوان نيمسال مشروطي نيز محاسبه خواهد شد.</a:t>
            </a:r>
            <a:endParaRPr lang="en-US" b="1" i="1" dirty="0" smtClean="0">
              <a:cs typeface="B Lotus" pitchFamily="2" charset="-78"/>
            </a:endParaRPr>
          </a:p>
          <a:p>
            <a:pPr algn="r" rtl="1"/>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smtClean="0">
                <a:cs typeface="2  Arshia" pitchFamily="2" charset="-78"/>
              </a:rPr>
              <a:t>ارزيابي پيشرفت تحصيلي دانشجو</a:t>
            </a:r>
            <a:endParaRPr lang="en-US" dirty="0"/>
          </a:p>
        </p:txBody>
      </p:sp>
      <p:sp>
        <p:nvSpPr>
          <p:cNvPr id="3" name="Content Placeholder 2"/>
          <p:cNvSpPr>
            <a:spLocks noGrp="1"/>
          </p:cNvSpPr>
          <p:nvPr>
            <p:ph idx="1"/>
          </p:nvPr>
        </p:nvSpPr>
        <p:spPr/>
        <p:txBody>
          <a:bodyPr>
            <a:normAutofit fontScale="92500"/>
          </a:bodyPr>
          <a:lstStyle/>
          <a:p>
            <a:pPr algn="r" rtl="1"/>
            <a:r>
              <a:rPr lang="ar-SA" sz="3200" b="1" i="1" dirty="0" smtClean="0">
                <a:cs typeface="B Lotus" pitchFamily="2" charset="-78"/>
              </a:rPr>
              <a:t>ماده 39)دانشجويي كه بصورت مشروط نام نويسي مي كند حتي در نيمسال آخر در هر يك از مراحل اول و دوم آموزش پزشكي، حق انتخاب بيش از 14 واحد درسي را در آن نيمسال ندارد . </a:t>
            </a:r>
            <a:endParaRPr lang="en-US" sz="3200" b="1" i="1" dirty="0" smtClean="0">
              <a:cs typeface="B Lotus" pitchFamily="2" charset="-78"/>
            </a:endParaRPr>
          </a:p>
          <a:p>
            <a:pPr algn="r" rtl="1"/>
            <a:r>
              <a:rPr lang="ar-SA" sz="3200" b="1" i="1" dirty="0" smtClean="0">
                <a:cs typeface="B Lotus" pitchFamily="2" charset="-78"/>
              </a:rPr>
              <a:t>تبصره: در موارد استثنايي، در نيمسال آخر سالتحصيلي در هر يك از مراحل اول و دوم آموزش پزشكي با توجه به تعداد واحد باقي مانده و سوابق تحصيلي دانشجو، تصميم گيري در خصوص ارائه بيش از 14 واحد درسي به دانشجوي مشروط به عهده شوراي آموزشي دانشگاه است. در هر صورت اين تعداد بيش از 20 واحد نبايد باشد. </a:t>
            </a:r>
            <a:endParaRPr lang="en-US" sz="3200" b="1" i="1" dirty="0" smtClean="0">
              <a:cs typeface="B Lotus" pitchFamily="2" charset="-78"/>
            </a:endParaRPr>
          </a:p>
          <a:p>
            <a:pPr algn="r" rtl="1"/>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smtClean="0">
                <a:cs typeface="2  Arshia" pitchFamily="2" charset="-78"/>
              </a:rPr>
              <a:t>ارزيابي پيشرفت تحصيلي دانشجو</a:t>
            </a:r>
            <a:endParaRPr lang="en-US" dirty="0"/>
          </a:p>
        </p:txBody>
      </p:sp>
      <p:sp>
        <p:nvSpPr>
          <p:cNvPr id="3" name="Content Placeholder 2"/>
          <p:cNvSpPr>
            <a:spLocks noGrp="1"/>
          </p:cNvSpPr>
          <p:nvPr>
            <p:ph idx="1"/>
          </p:nvPr>
        </p:nvSpPr>
        <p:spPr/>
        <p:txBody>
          <a:bodyPr>
            <a:normAutofit/>
          </a:bodyPr>
          <a:lstStyle/>
          <a:p>
            <a:pPr algn="r" rtl="1"/>
            <a:r>
              <a:rPr lang="ar-SA" sz="3600" b="1" i="1" dirty="0" smtClean="0">
                <a:cs typeface="B Lotus" pitchFamily="2" charset="-78"/>
              </a:rPr>
              <a:t>ماده40) دانشجويي كه در مراحل اول و دوم آموزش پزشكي براي 3 نيمسال متوالي يا 4 نيمسال متناوب مشروط شود، از ادامه تحصيل محروم ميشود و چنانچه ميانگين كل واحدهايي كه گذرانيده است حداقل10باشد مي تواند به رشته ديگري در مقاطع كارداني، كارشناسي پيوسته و كارشناسي ناپيوسته تغيير رشته دهد. </a:t>
            </a:r>
            <a:endParaRPr lang="en-US" sz="3600" b="1" i="1" dirty="0" smtClean="0">
              <a:cs typeface="B Lotus" pitchFamily="2" charset="-78"/>
            </a:endParaRPr>
          </a:p>
          <a:p>
            <a:pPr algn="r" rtl="1"/>
            <a:endParaRPr lang="en-US" dirty="0"/>
          </a:p>
        </p:txBody>
      </p:sp>
    </p:spTree>
  </p:cSld>
  <p:clrMapOvr>
    <a:masterClrMapping/>
  </p:clrMapOvr>
  <p:transition spd="slow">
    <p:randomBa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SA" b="1" dirty="0" smtClean="0">
                <a:cs typeface="2  Arshia" pitchFamily="2" charset="-78"/>
              </a:rPr>
              <a:t>ارزيابي پيشرفت تحصيلي دانشجو</a:t>
            </a:r>
            <a:r>
              <a:rPr lang="fa-IR" b="1" dirty="0" smtClean="0">
                <a:cs typeface="2  Arshia" pitchFamily="2" charset="-78"/>
              </a:rPr>
              <a:t> - کارشناسی</a:t>
            </a:r>
            <a:endParaRPr lang="en-US" dirty="0">
              <a:cs typeface="2  Arshia" pitchFamily="2" charset="-78"/>
            </a:endParaRPr>
          </a:p>
        </p:txBody>
      </p:sp>
      <p:sp>
        <p:nvSpPr>
          <p:cNvPr id="3" name="Content Placeholder 2"/>
          <p:cNvSpPr>
            <a:spLocks noGrp="1"/>
          </p:cNvSpPr>
          <p:nvPr>
            <p:ph idx="1"/>
          </p:nvPr>
        </p:nvSpPr>
        <p:spPr/>
        <p:txBody>
          <a:bodyPr/>
          <a:lstStyle/>
          <a:p>
            <a:pPr algn="r" rtl="1"/>
            <a:r>
              <a:rPr lang="ar-SA" sz="3200" b="1" i="1" dirty="0" smtClean="0">
                <a:cs typeface="B Lotus" pitchFamily="2" charset="-78"/>
              </a:rPr>
              <a:t>ماده </a:t>
            </a:r>
            <a:r>
              <a:rPr lang="fa-IR" sz="3200" b="1" i="1" dirty="0" smtClean="0">
                <a:cs typeface="B Lotus" pitchFamily="2" charset="-78"/>
              </a:rPr>
              <a:t>23</a:t>
            </a:r>
            <a:r>
              <a:rPr lang="ar-SA" sz="3200" b="1" i="1" dirty="0" smtClean="0">
                <a:cs typeface="B Lotus" pitchFamily="2" charset="-78"/>
              </a:rPr>
              <a:t>) حداقل نمره قبولي در درسهاي </a:t>
            </a:r>
            <a:r>
              <a:rPr lang="fa-IR" sz="3200" b="1" i="1" dirty="0" smtClean="0">
                <a:cs typeface="B Lotus" pitchFamily="2" charset="-78"/>
              </a:rPr>
              <a:t>تئوری </a:t>
            </a:r>
            <a:r>
              <a:rPr lang="ar-SA" sz="3200" b="1" i="1" dirty="0" smtClean="0">
                <a:cs typeface="B Lotus" pitchFamily="2" charset="-78"/>
              </a:rPr>
              <a:t>و </a:t>
            </a:r>
            <a:r>
              <a:rPr lang="fa-IR" sz="3200" b="1" i="1" dirty="0" smtClean="0">
                <a:cs typeface="B Lotus" pitchFamily="2" charset="-78"/>
              </a:rPr>
              <a:t>عملی </a:t>
            </a:r>
            <a:r>
              <a:rPr lang="ar-SA" sz="3200" b="1" i="1" dirty="0" smtClean="0">
                <a:cs typeface="B Lotus" pitchFamily="2" charset="-78"/>
              </a:rPr>
              <a:t>10و حداقل نمره قبولي در </a:t>
            </a:r>
            <a:r>
              <a:rPr lang="fa-IR" sz="3200" b="1" i="1" dirty="0" smtClean="0">
                <a:cs typeface="B Lotus" pitchFamily="2" charset="-78"/>
              </a:rPr>
              <a:t>کارآموزی 12 میباشد.</a:t>
            </a:r>
            <a:r>
              <a:rPr lang="ar-SA" sz="3200" b="1" i="1" dirty="0" smtClean="0">
                <a:cs typeface="B Lotus" pitchFamily="2" charset="-78"/>
              </a:rPr>
              <a:t>حداقل ميانگين كل هر يك از دوره ها 12 ميباشد. دانشجويي كه در هر يك از درسها يا بخشها حداقل نمره قبولي را كسب ننمايد در اولين فرصت</a:t>
            </a:r>
            <a:r>
              <a:rPr lang="fa-IR" sz="3200" b="1" i="1" dirty="0" smtClean="0">
                <a:cs typeface="B Lotus" pitchFamily="2" charset="-78"/>
              </a:rPr>
              <a:t> ممکن ، </a:t>
            </a:r>
            <a:r>
              <a:rPr lang="ar-SA" sz="3200" b="1" i="1" dirty="0" smtClean="0">
                <a:cs typeface="B Lotus" pitchFamily="2" charset="-78"/>
              </a:rPr>
              <a:t>موظف به انتخاب مجدد آن درس يا بخش است . با اين حال نمرات كليه دروس اعم از قبولي و ردي در كارنامه دانشجو ثبت و در محاسبه ميانگين منظور ميشود.</a:t>
            </a:r>
            <a:endParaRPr lang="en-US" sz="3200" b="1" i="1" dirty="0" smtClean="0">
              <a:cs typeface="B Lotus" pitchFamily="2" charset="-78"/>
            </a:endParaRPr>
          </a:p>
          <a:p>
            <a:pPr algn="r" rtl="1"/>
            <a:endParaRPr lang="en-US" dirty="0"/>
          </a:p>
        </p:txBody>
      </p:sp>
    </p:spTree>
    <p:extLst>
      <p:ext uri="{BB962C8B-B14F-4D97-AF65-F5344CB8AC3E}">
        <p14:creationId xmlns:p14="http://schemas.microsoft.com/office/powerpoint/2010/main" val="47547188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smtClean="0">
                <a:cs typeface="2  Arshia" pitchFamily="2" charset="-78"/>
              </a:rPr>
              <a:t>ارزيابي پيشرفت تحصيلي دانشجو</a:t>
            </a:r>
            <a:endParaRPr lang="en-US" dirty="0"/>
          </a:p>
        </p:txBody>
      </p:sp>
      <p:sp>
        <p:nvSpPr>
          <p:cNvPr id="3" name="Content Placeholder 2"/>
          <p:cNvSpPr>
            <a:spLocks noGrp="1"/>
          </p:cNvSpPr>
          <p:nvPr>
            <p:ph idx="1"/>
          </p:nvPr>
        </p:nvSpPr>
        <p:spPr/>
        <p:txBody>
          <a:bodyPr>
            <a:normAutofit/>
          </a:bodyPr>
          <a:lstStyle/>
          <a:p>
            <a:pPr algn="r" rtl="1"/>
            <a:r>
              <a:rPr lang="ar-SA" sz="3200" b="1" i="1" dirty="0" smtClean="0">
                <a:cs typeface="B Lotus" pitchFamily="2" charset="-78"/>
              </a:rPr>
              <a:t>ماده </a:t>
            </a:r>
            <a:r>
              <a:rPr lang="fa-IR" sz="3200" b="1" i="1" dirty="0" smtClean="0">
                <a:cs typeface="B Lotus" pitchFamily="2" charset="-78"/>
              </a:rPr>
              <a:t>29</a:t>
            </a:r>
            <a:r>
              <a:rPr lang="ar-SA" sz="3200" b="1" i="1" dirty="0" smtClean="0">
                <a:cs typeface="B Lotus" pitchFamily="2" charset="-78"/>
              </a:rPr>
              <a:t>)دانشجويي كه بصورت مشروط نام نويسي مي كند حتي در نيمسال </a:t>
            </a:r>
            <a:r>
              <a:rPr lang="fa-IR" sz="3200" b="1" i="1" dirty="0" smtClean="0">
                <a:cs typeface="B Lotus" pitchFamily="2" charset="-78"/>
              </a:rPr>
              <a:t>نیمسال قبل از کارآموزی در عرصه </a:t>
            </a:r>
            <a:r>
              <a:rPr lang="ar-SA" sz="3200" b="1" i="1" dirty="0" smtClean="0">
                <a:cs typeface="B Lotus" pitchFamily="2" charset="-78"/>
              </a:rPr>
              <a:t>، حق انتخاب بيش از 14 واحد درسي را در آن نيمسال ندارد . </a:t>
            </a:r>
            <a:endParaRPr lang="en-US" sz="3200" b="1" i="1" dirty="0" smtClean="0">
              <a:cs typeface="B Lotus" pitchFamily="2" charset="-78"/>
            </a:endParaRPr>
          </a:p>
          <a:p>
            <a:pPr algn="r" rtl="1"/>
            <a:r>
              <a:rPr lang="ar-SA" sz="3200" b="1" i="1" dirty="0" smtClean="0">
                <a:cs typeface="B Lotus" pitchFamily="2" charset="-78"/>
              </a:rPr>
              <a:t>تبصره: در موارد استثنايي، در </a:t>
            </a:r>
            <a:r>
              <a:rPr lang="fa-IR" sz="3200" b="1" i="1" dirty="0" smtClean="0">
                <a:cs typeface="B Lotus" pitchFamily="2" charset="-78"/>
              </a:rPr>
              <a:t>نیمسال قبل از کارآموزی در عرصه</a:t>
            </a:r>
            <a:r>
              <a:rPr lang="ar-SA" sz="3200" b="1" i="1" dirty="0" smtClean="0">
                <a:cs typeface="B Lotus" pitchFamily="2" charset="-78"/>
              </a:rPr>
              <a:t> با توجه به تعداد واحد باقي مانده و سوابق تحصيلي دانشجو، تصميم گيري در خصوص ارائه بيش از 14 واحد درسي به دانشجوي مشروط به عهده شوراي آموزشي دانشگاه است. در هر صورت اين تعداد بيش از 20 واحد نبايد باشد. </a:t>
            </a:r>
            <a:endParaRPr lang="en-US" sz="3200" b="1" i="1" dirty="0" smtClean="0">
              <a:cs typeface="B Lotus" pitchFamily="2" charset="-78"/>
            </a:endParaRPr>
          </a:p>
          <a:p>
            <a:pPr algn="r" rtl="1"/>
            <a:endParaRPr lang="en-US" dirty="0"/>
          </a:p>
        </p:txBody>
      </p:sp>
    </p:spTree>
    <p:extLst>
      <p:ext uri="{BB962C8B-B14F-4D97-AF65-F5344CB8AC3E}">
        <p14:creationId xmlns:p14="http://schemas.microsoft.com/office/powerpoint/2010/main" val="286817270"/>
      </p:ext>
    </p:extLst>
  </p:cSld>
  <p:clrMapOvr>
    <a:masterClrMapping/>
  </p:clrMapOvr>
  <p:transition spd="slow">
    <p:pull/>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smtClean="0">
                <a:cs typeface="2  Arshia" pitchFamily="2" charset="-78"/>
              </a:rPr>
              <a:t>ارزيابي پيشرفت تحصيلي دانشجو</a:t>
            </a:r>
            <a:endParaRPr lang="en-US" dirty="0"/>
          </a:p>
        </p:txBody>
      </p:sp>
      <p:sp>
        <p:nvSpPr>
          <p:cNvPr id="3" name="Content Placeholder 2"/>
          <p:cNvSpPr>
            <a:spLocks noGrp="1"/>
          </p:cNvSpPr>
          <p:nvPr>
            <p:ph idx="1"/>
          </p:nvPr>
        </p:nvSpPr>
        <p:spPr/>
        <p:txBody>
          <a:bodyPr>
            <a:normAutofit/>
          </a:bodyPr>
          <a:lstStyle/>
          <a:p>
            <a:pPr algn="r" rtl="1"/>
            <a:r>
              <a:rPr lang="ar-SA" sz="4400" b="1" i="1" dirty="0" smtClean="0">
                <a:cs typeface="B Lotus" pitchFamily="2" charset="-78"/>
              </a:rPr>
              <a:t>ماده</a:t>
            </a:r>
            <a:r>
              <a:rPr lang="fa-IR" sz="4400" b="1" i="1" dirty="0" smtClean="0">
                <a:cs typeface="B Lotus" pitchFamily="2" charset="-78"/>
              </a:rPr>
              <a:t> 30</a:t>
            </a:r>
            <a:r>
              <a:rPr lang="ar-SA" sz="4400" b="1" i="1" dirty="0" smtClean="0">
                <a:cs typeface="B Lotus" pitchFamily="2" charset="-78"/>
              </a:rPr>
              <a:t>) دانشجويي كه در براي 3 نيمسال متوالي يا 4 نيمسال متناوب مشروط شود، از ادامه تحصيل محروم ميشود </a:t>
            </a:r>
            <a:r>
              <a:rPr lang="fa-IR" sz="4400" b="1" i="1" dirty="0" smtClean="0">
                <a:cs typeface="B Lotus" pitchFamily="2" charset="-78"/>
              </a:rPr>
              <a:t>( دانشجویان </a:t>
            </a:r>
            <a:r>
              <a:rPr lang="ar-SA" sz="4400" b="1" i="1" dirty="0" smtClean="0">
                <a:cs typeface="B Lotus" pitchFamily="2" charset="-78"/>
              </a:rPr>
              <a:t>مقاطع كارداني</a:t>
            </a:r>
            <a:r>
              <a:rPr lang="fa-IR" sz="4400" b="1" i="1" dirty="0" smtClean="0">
                <a:cs typeface="B Lotus" pitchFamily="2" charset="-78"/>
              </a:rPr>
              <a:t> </a:t>
            </a:r>
            <a:r>
              <a:rPr lang="ar-SA" sz="4400" b="1" i="1" dirty="0" smtClean="0">
                <a:cs typeface="B Lotus" pitchFamily="2" charset="-78"/>
              </a:rPr>
              <a:t>و كارشناسي ناپيوسته </a:t>
            </a:r>
            <a:r>
              <a:rPr lang="fa-IR" sz="4400" b="1" i="1" dirty="0" smtClean="0">
                <a:cs typeface="B Lotus" pitchFamily="2" charset="-78"/>
              </a:rPr>
              <a:t>2</a:t>
            </a:r>
            <a:r>
              <a:rPr lang="ar-SA" sz="4400" b="1" i="1" dirty="0" smtClean="0">
                <a:cs typeface="B Lotus" pitchFamily="2" charset="-78"/>
              </a:rPr>
              <a:t>نيمسال متوالي يا متناوب </a:t>
            </a:r>
            <a:r>
              <a:rPr lang="fa-IR" sz="4400" b="1" i="1" dirty="0" smtClean="0">
                <a:cs typeface="B Lotus" pitchFamily="2" charset="-78"/>
              </a:rPr>
              <a:t> )</a:t>
            </a:r>
            <a:endParaRPr lang="en-US" sz="4400" b="1" i="1" dirty="0" smtClean="0">
              <a:cs typeface="B Lotus" pitchFamily="2" charset="-78"/>
            </a:endParaRPr>
          </a:p>
          <a:p>
            <a:pPr algn="r" rtl="1"/>
            <a:endParaRPr lang="en-US" dirty="0"/>
          </a:p>
        </p:txBody>
      </p:sp>
    </p:spTree>
    <p:extLst>
      <p:ext uri="{BB962C8B-B14F-4D97-AF65-F5344CB8AC3E}">
        <p14:creationId xmlns:p14="http://schemas.microsoft.com/office/powerpoint/2010/main" val="430041586"/>
      </p:ext>
    </p:extLst>
  </p:cSld>
  <p:clrMapOvr>
    <a:masterClrMapping/>
  </p:clrMapOvr>
  <p:transition spd="slow">
    <p:cove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i="1" dirty="0" smtClean="0">
                <a:cs typeface="2  Elm Border" pitchFamily="2" charset="-78"/>
              </a:rPr>
              <a:t>مرخصي تحصيلي </a:t>
            </a:r>
            <a:endParaRPr lang="en-US" i="1" dirty="0">
              <a:cs typeface="2  Elm Border" pitchFamily="2" charset="-78"/>
            </a:endParaRPr>
          </a:p>
        </p:txBody>
      </p:sp>
      <p:sp>
        <p:nvSpPr>
          <p:cNvPr id="3" name="Content Placeholder 2"/>
          <p:cNvSpPr>
            <a:spLocks noGrp="1"/>
          </p:cNvSpPr>
          <p:nvPr>
            <p:ph idx="1"/>
          </p:nvPr>
        </p:nvSpPr>
        <p:spPr/>
        <p:txBody>
          <a:bodyPr/>
          <a:lstStyle/>
          <a:p>
            <a:pPr algn="r" rtl="1"/>
            <a:r>
              <a:rPr lang="ar-SA" sz="2800" b="1" i="1" dirty="0" smtClean="0">
                <a:cs typeface="B Lotus" pitchFamily="2" charset="-78"/>
              </a:rPr>
              <a:t>ماده 43) دانشجو پس از گذراندن يك نيمسال تحصيلي مي تواند در طول مراحل اول و دوم آموزش پزشكي </a:t>
            </a:r>
            <a:r>
              <a:rPr lang="fa-IR" sz="2800" b="1" i="1" dirty="0" smtClean="0">
                <a:cs typeface="B Lotus" pitchFamily="2" charset="-78"/>
              </a:rPr>
              <a:t>، دندانپزشکی و داروسازی </a:t>
            </a:r>
            <a:r>
              <a:rPr lang="ar-SA" sz="2800" b="1" i="1" dirty="0" smtClean="0">
                <a:cs typeface="B Lotus" pitchFamily="2" charset="-78"/>
              </a:rPr>
              <a:t>حداكثر 2 نيمسال تحصيلي متوالي يا متناوب و درهر يك از مراحل كارآموزي باليني و كارورزي </a:t>
            </a:r>
            <a:r>
              <a:rPr lang="ar-SA" sz="2800" b="1" i="1" dirty="0">
                <a:solidFill>
                  <a:prstClr val="black"/>
                </a:solidFill>
                <a:cs typeface="B Lotus" pitchFamily="2" charset="-78"/>
              </a:rPr>
              <a:t>آموزش پزشكي </a:t>
            </a:r>
            <a:r>
              <a:rPr lang="ar-SA" sz="2800" b="1" i="1" dirty="0" smtClean="0">
                <a:cs typeface="B Lotus" pitchFamily="2" charset="-78"/>
              </a:rPr>
              <a:t>حداكثر تا سقف 6 ماه متوالي با احتساب در سنوات از مرخصي تحصيلي استفاده نمايد.</a:t>
            </a:r>
            <a:endParaRPr lang="en-US" sz="2800" b="1" i="1" dirty="0" smtClean="0">
              <a:cs typeface="B Lotus" pitchFamily="2" charset="-78"/>
            </a:endParaRPr>
          </a:p>
          <a:p>
            <a:pPr algn="r" rtl="1"/>
            <a:r>
              <a:rPr lang="ar-SA" sz="2800" b="1" i="1" dirty="0" smtClean="0">
                <a:cs typeface="B Lotus" pitchFamily="2" charset="-78"/>
              </a:rPr>
              <a:t>تبصره1: موافقت با مرخصي تحصيلي دانشجو در نيمسال اول با شوراي آموزشي دانشگاه مي باشد.</a:t>
            </a:r>
            <a:endParaRPr lang="en-US" sz="2800" b="1" i="1" dirty="0" smtClean="0">
              <a:cs typeface="B Lotus" pitchFamily="2" charset="-78"/>
            </a:endParaRPr>
          </a:p>
          <a:p>
            <a:pPr algn="r" rtl="1"/>
            <a:r>
              <a:rPr lang="ar-SA" sz="2800" b="1" i="1" dirty="0" smtClean="0">
                <a:cs typeface="B Lotus" pitchFamily="2" charset="-78"/>
              </a:rPr>
              <a:t>تبصره2: مدت مرخصي تحصيلي جزو حداكثر مدت مجاز تحصيل دانشجو در هر مرحله محسوب مي شود.</a:t>
            </a:r>
            <a:endParaRPr lang="en-US" sz="2800" b="1" i="1" dirty="0" smtClean="0">
              <a:cs typeface="B Lotus" pitchFamily="2" charset="-78"/>
            </a:endParaRPr>
          </a:p>
          <a:p>
            <a:pPr algn="r" rtl="1"/>
            <a:endParaRPr lang="en-US" dirty="0"/>
          </a:p>
        </p:txBody>
      </p:sp>
    </p:spTree>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i="1" dirty="0" smtClean="0">
                <a:cs typeface="2  Elm Border" pitchFamily="2" charset="-78"/>
              </a:rPr>
              <a:t>مرخصي تحصيلي </a:t>
            </a:r>
            <a:r>
              <a:rPr lang="fa-IR" b="1" i="1" dirty="0" smtClean="0">
                <a:cs typeface="2  Elm Border" pitchFamily="2" charset="-78"/>
              </a:rPr>
              <a:t>- کارشناسی</a:t>
            </a:r>
            <a:endParaRPr lang="en-US" i="1" dirty="0">
              <a:cs typeface="2  Elm Border" pitchFamily="2" charset="-78"/>
            </a:endParaRPr>
          </a:p>
        </p:txBody>
      </p:sp>
      <p:sp>
        <p:nvSpPr>
          <p:cNvPr id="3" name="Content Placeholder 2"/>
          <p:cNvSpPr>
            <a:spLocks noGrp="1"/>
          </p:cNvSpPr>
          <p:nvPr>
            <p:ph idx="1"/>
          </p:nvPr>
        </p:nvSpPr>
        <p:spPr/>
        <p:txBody>
          <a:bodyPr/>
          <a:lstStyle/>
          <a:p>
            <a:pPr algn="r" rtl="1"/>
            <a:r>
              <a:rPr lang="ar-SA" sz="2800" b="1" i="1" dirty="0" smtClean="0">
                <a:cs typeface="B Lotus" pitchFamily="2" charset="-78"/>
              </a:rPr>
              <a:t>ماده </a:t>
            </a:r>
            <a:r>
              <a:rPr lang="fa-IR" sz="2800" b="1" i="1" dirty="0" smtClean="0">
                <a:cs typeface="B Lotus" pitchFamily="2" charset="-78"/>
              </a:rPr>
              <a:t>33</a:t>
            </a:r>
            <a:r>
              <a:rPr lang="ar-SA" sz="2800" b="1" i="1" dirty="0" smtClean="0">
                <a:cs typeface="B Lotus" pitchFamily="2" charset="-78"/>
              </a:rPr>
              <a:t>) دانشجو پس از گذراندن يك نيمسال تحصيلي مي تواند </a:t>
            </a:r>
            <a:r>
              <a:rPr lang="fa-IR" sz="2800" b="1" i="1" dirty="0" smtClean="0">
                <a:cs typeface="B Lotus" pitchFamily="2" charset="-78"/>
              </a:rPr>
              <a:t>از</a:t>
            </a:r>
            <a:r>
              <a:rPr lang="ar-SA" sz="2800" b="1" i="1" dirty="0" smtClean="0">
                <a:cs typeface="B Lotus" pitchFamily="2" charset="-78"/>
              </a:rPr>
              <a:t>حداكثر 2 نيمسال تحصيلي متوالي يا متناوب با احتساب در سنوات از مرخصي تحصيلي استفاده نمايد.</a:t>
            </a:r>
            <a:r>
              <a:rPr lang="fa-IR" sz="2800" b="1" i="1" dirty="0" smtClean="0">
                <a:cs typeface="B Lotus" pitchFamily="2" charset="-78"/>
              </a:rPr>
              <a:t> (کاردانی و کارشناسی ناپیوسته حداکثر یک نیمسال )</a:t>
            </a:r>
            <a:endParaRPr lang="en-US" sz="2800" b="1" i="1" dirty="0" smtClean="0">
              <a:cs typeface="B Lotus" pitchFamily="2" charset="-78"/>
            </a:endParaRPr>
          </a:p>
          <a:p>
            <a:pPr algn="r" rtl="1"/>
            <a:r>
              <a:rPr lang="ar-SA" sz="2800" b="1" i="1" dirty="0" smtClean="0">
                <a:cs typeface="B Lotus" pitchFamily="2" charset="-78"/>
              </a:rPr>
              <a:t>تبصره1: موافقت با مرخصي تحصيلي دانشجو در نيمسال اول با شوراي آموزشي دانشگاه مي باشد.</a:t>
            </a:r>
            <a:endParaRPr lang="en-US" sz="2800" b="1" i="1" dirty="0" smtClean="0">
              <a:cs typeface="B Lotus" pitchFamily="2" charset="-78"/>
            </a:endParaRPr>
          </a:p>
          <a:p>
            <a:pPr algn="r" rtl="1"/>
            <a:r>
              <a:rPr lang="ar-SA" sz="2800" b="1" i="1" dirty="0" smtClean="0">
                <a:cs typeface="B Lotus" pitchFamily="2" charset="-78"/>
              </a:rPr>
              <a:t>تبصره2: مدت مرخصي تحصيلي جزو حداكثر مدت مجاز تحصيل دانشجو در هر مرحله محسوب مي شود.</a:t>
            </a:r>
            <a:endParaRPr lang="en-US" sz="2800" b="1" i="1" dirty="0" smtClean="0">
              <a:cs typeface="B Lotus" pitchFamily="2" charset="-78"/>
            </a:endParaRPr>
          </a:p>
          <a:p>
            <a:pPr algn="r" rtl="1"/>
            <a:endParaRPr lang="en-US" dirty="0"/>
          </a:p>
        </p:txBody>
      </p:sp>
    </p:spTree>
    <p:extLst>
      <p:ext uri="{BB962C8B-B14F-4D97-AF65-F5344CB8AC3E}">
        <p14:creationId xmlns:p14="http://schemas.microsoft.com/office/powerpoint/2010/main" val="2120766500"/>
      </p:ext>
    </p:extLst>
  </p:cSld>
  <p:clrMapOvr>
    <a:masterClrMapping/>
  </p:clrMapOvr>
  <p:transition spd="slow">
    <p:pull/>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i="1" dirty="0" smtClean="0">
                <a:cs typeface="2  Elm Border" pitchFamily="2" charset="-78"/>
              </a:rPr>
              <a:t>مرخصي تحصيلي </a:t>
            </a:r>
            <a:endParaRPr lang="en-US" dirty="0"/>
          </a:p>
        </p:txBody>
      </p:sp>
      <p:sp>
        <p:nvSpPr>
          <p:cNvPr id="3" name="Content Placeholder 2"/>
          <p:cNvSpPr>
            <a:spLocks noGrp="1"/>
          </p:cNvSpPr>
          <p:nvPr>
            <p:ph idx="1"/>
          </p:nvPr>
        </p:nvSpPr>
        <p:spPr/>
        <p:txBody>
          <a:bodyPr/>
          <a:lstStyle/>
          <a:p>
            <a:pPr algn="r" rtl="1"/>
            <a:r>
              <a:rPr lang="ar-SA" sz="3200" b="1" i="1" dirty="0" smtClean="0">
                <a:cs typeface="B Lotus" pitchFamily="2" charset="-78"/>
              </a:rPr>
              <a:t>ماده 45) دانشجويان زن باردار شاغل به تحصيل مي توانند با رعايت ساير ضوابط و مقررات از يك نيمسال مرخصي زايمان، بدون احتساب در سنوات تحصيلي استفاده نمايند.</a:t>
            </a:r>
            <a:r>
              <a:rPr lang="fa-IR" sz="3200" b="1" i="1" dirty="0" smtClean="0">
                <a:cs typeface="B Lotus" pitchFamily="2" charset="-78"/>
              </a:rPr>
              <a:t> ( در پزشکی و داروسازی از دو </a:t>
            </a:r>
            <a:r>
              <a:rPr lang="ar-SA" sz="3200" b="1" i="1" dirty="0" smtClean="0">
                <a:solidFill>
                  <a:prstClr val="black"/>
                </a:solidFill>
                <a:cs typeface="B Lotus" pitchFamily="2" charset="-78"/>
              </a:rPr>
              <a:t>نيمسال </a:t>
            </a:r>
            <a:r>
              <a:rPr lang="ar-SA" sz="3200" b="1" i="1" dirty="0">
                <a:solidFill>
                  <a:prstClr val="black"/>
                </a:solidFill>
                <a:cs typeface="B Lotus" pitchFamily="2" charset="-78"/>
              </a:rPr>
              <a:t>مرخصي </a:t>
            </a:r>
            <a:r>
              <a:rPr lang="ar-SA" sz="3200" b="1" i="1" dirty="0" smtClean="0">
                <a:solidFill>
                  <a:prstClr val="black"/>
                </a:solidFill>
                <a:cs typeface="B Lotus" pitchFamily="2" charset="-78"/>
              </a:rPr>
              <a:t>زايمان</a:t>
            </a:r>
            <a:r>
              <a:rPr lang="fa-IR" sz="3200" b="1" i="1" dirty="0" smtClean="0">
                <a:solidFill>
                  <a:prstClr val="black"/>
                </a:solidFill>
                <a:cs typeface="B Lotus" pitchFamily="2" charset="-78"/>
              </a:rPr>
              <a:t> )</a:t>
            </a:r>
            <a:endParaRPr lang="en-US" sz="3200" b="1" i="1" dirty="0" smtClean="0">
              <a:cs typeface="B Lotus" pitchFamily="2" charset="-78"/>
            </a:endParaRPr>
          </a:p>
          <a:p>
            <a:pPr algn="r" rtl="1"/>
            <a:r>
              <a:rPr lang="ar-SA" sz="3200" b="1" i="1" dirty="0" smtClean="0">
                <a:cs typeface="B Lotus" pitchFamily="2" charset="-78"/>
              </a:rPr>
              <a:t>ماده 46) دانشجوياني كه گواهي و عذر پزشكي موجه آنها به تاييد شوراي پزشكي و شوراي آموزشي دانشگاه رسيده باشد مي توانند حداكثر از يك نيمسال مرخصي تحصيلي بدون احتساب در سنوات استفاده نمايند.</a:t>
            </a:r>
            <a:endParaRPr lang="en-US" sz="3200" b="1" i="1" dirty="0" smtClean="0">
              <a:cs typeface="B Lotus" pitchFamily="2" charset="-78"/>
            </a:endParaRPr>
          </a:p>
          <a:p>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SA" b="1" i="1" dirty="0" smtClean="0">
                <a:cs typeface="B Lotus" pitchFamily="2" charset="-78"/>
              </a:rPr>
              <a:t>حضور وغیاب در کلاسهای درسی و جلسات امتحانی </a:t>
            </a:r>
            <a:endParaRPr lang="en-US" dirty="0"/>
          </a:p>
        </p:txBody>
      </p:sp>
      <p:sp>
        <p:nvSpPr>
          <p:cNvPr id="3" name="Content Placeholder 2"/>
          <p:cNvSpPr>
            <a:spLocks noGrp="1"/>
          </p:cNvSpPr>
          <p:nvPr>
            <p:ph idx="1"/>
          </p:nvPr>
        </p:nvSpPr>
        <p:spPr/>
        <p:txBody>
          <a:bodyPr>
            <a:normAutofit/>
          </a:bodyPr>
          <a:lstStyle/>
          <a:p>
            <a:pPr algn="r" rtl="1"/>
            <a:r>
              <a:rPr lang="ar-SA" sz="3200" b="1" i="1" dirty="0" smtClean="0">
                <a:cs typeface="B Lotus" pitchFamily="2" charset="-78"/>
              </a:rPr>
              <a:t>ماده 23) حضور دانشجو در تمامي جلسات مربوط به هر درس و دوره هاي كارآموزي و كارورزي الزامي است و عدم حضور دانشجودر هر يك از جلسات ، غيبت محسوب ميشود.</a:t>
            </a:r>
            <a:endParaRPr lang="en-US" sz="3200" b="1" i="1" dirty="0" smtClean="0">
              <a:cs typeface="B Lotus" pitchFamily="2" charset="-78"/>
            </a:endParaRPr>
          </a:p>
          <a:p>
            <a:pPr algn="r" rtl="1"/>
            <a:r>
              <a:rPr lang="ar-SA" sz="3200" b="1" i="1" dirty="0" smtClean="0">
                <a:cs typeface="B Lotus" pitchFamily="2" charset="-78"/>
              </a:rPr>
              <a:t>ماده 24) ساعات غيبت دانشجو در هر درس نظري نبايد از چهار هفدهم، عملي و آزمايشگاهي از دو هفدهم، كارآموزي و كارورزي از يكدهم  مجموع ساعات آن بخش نبايد تجاوز كند، در غير اينصورت نمره دانشجو در آن درس يا بخش صفر محسوب مي شود.</a:t>
            </a:r>
            <a:endParaRPr lang="en-US" sz="3200" b="1" i="1" dirty="0" smtClean="0">
              <a:cs typeface="B Lotus" pitchFamily="2" charset="-78"/>
            </a:endParaRPr>
          </a:p>
          <a:p>
            <a:pPr algn="l" rtl="1"/>
            <a:endParaRPr lang="en-US" dirty="0"/>
          </a:p>
        </p:txBody>
      </p:sp>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i="1" dirty="0" smtClean="0">
                <a:cs typeface="2  Baran Outline" pitchFamily="2" charset="-78"/>
              </a:rPr>
              <a:t>انتقال </a:t>
            </a:r>
            <a:endParaRPr lang="en-US" b="1" i="1" dirty="0">
              <a:cs typeface="2  Baran Outline" pitchFamily="2" charset="-78"/>
            </a:endParaRPr>
          </a:p>
        </p:txBody>
      </p:sp>
      <p:sp>
        <p:nvSpPr>
          <p:cNvPr id="3" name="Content Placeholder 2"/>
          <p:cNvSpPr>
            <a:spLocks noGrp="1"/>
          </p:cNvSpPr>
          <p:nvPr>
            <p:ph idx="1"/>
          </p:nvPr>
        </p:nvSpPr>
        <p:spPr/>
        <p:txBody>
          <a:bodyPr>
            <a:normAutofit fontScale="92500" lnSpcReduction="10000"/>
          </a:bodyPr>
          <a:lstStyle/>
          <a:p>
            <a:pPr algn="r" rtl="1"/>
            <a:r>
              <a:rPr lang="ar-SA" b="1" i="1" dirty="0" smtClean="0">
                <a:cs typeface="B Lotus" pitchFamily="2" charset="-78"/>
              </a:rPr>
              <a:t>ماده 48) انتقال به معني تغيير محل تحصيل دانشجو ازيك دانشگاه به دانشگاه ديگر، در همان رشته و همان مقطع تحصيلي است.</a:t>
            </a:r>
            <a:endParaRPr lang="en-US" b="1" i="1" dirty="0" smtClean="0">
              <a:cs typeface="B Lotus" pitchFamily="2" charset="-78"/>
            </a:endParaRPr>
          </a:p>
          <a:p>
            <a:pPr algn="r" rtl="1"/>
            <a:r>
              <a:rPr lang="ar-SA" b="1" i="1" dirty="0" smtClean="0">
                <a:cs typeface="B Lotus" pitchFamily="2" charset="-78"/>
              </a:rPr>
              <a:t>ماده 49) انتقال دانشجو با توافق دانشگاههاي مبداء و مقصد منوط به داشتن همه  شرايط زير است : </a:t>
            </a:r>
            <a:endParaRPr lang="en-US" b="1" i="1" dirty="0" smtClean="0">
              <a:cs typeface="B Lotus" pitchFamily="2" charset="-78"/>
            </a:endParaRPr>
          </a:p>
          <a:p>
            <a:pPr algn="r" rtl="1"/>
            <a:r>
              <a:rPr lang="ar-SA" b="1" i="1" dirty="0" smtClean="0">
                <a:cs typeface="B Lotus" pitchFamily="2" charset="-78"/>
              </a:rPr>
              <a:t>1- ادامه تحصيل متقاضي در دانشگاه مبدا از نظر مقررات آموزشي و انضباطي بلا مانع باشد .</a:t>
            </a:r>
            <a:endParaRPr lang="en-US" b="1" i="1" dirty="0" smtClean="0">
              <a:cs typeface="B Lotus" pitchFamily="2" charset="-78"/>
            </a:endParaRPr>
          </a:p>
          <a:p>
            <a:pPr algn="r" rtl="1"/>
            <a:r>
              <a:rPr lang="ar-SA" b="1" i="1" dirty="0" smtClean="0">
                <a:cs typeface="B Lotus" pitchFamily="2" charset="-78"/>
              </a:rPr>
              <a:t>2- متقاضي حداقل دو نيمسال از دوره آموزشي خود را در دانشگاه مبداء گذرانده باشد.</a:t>
            </a:r>
            <a:endParaRPr lang="en-US" b="1" i="1" dirty="0" smtClean="0">
              <a:cs typeface="B Lotus" pitchFamily="2" charset="-78"/>
            </a:endParaRPr>
          </a:p>
          <a:p>
            <a:pPr algn="r" rtl="1"/>
            <a:r>
              <a:rPr lang="ar-SA" b="1" i="1" dirty="0" smtClean="0">
                <a:cs typeface="B Lotus" pitchFamily="2" charset="-78"/>
              </a:rPr>
              <a:t>3- واحدهاي باقيمانده دانشجو براي دانشگاه مقصد، حداقل نصف كل واحدهاي دوره باشد .</a:t>
            </a:r>
            <a:endParaRPr lang="en-US" b="1" i="1" dirty="0" smtClean="0">
              <a:cs typeface="B Lotus" pitchFamily="2" charset="-78"/>
            </a:endParaRPr>
          </a:p>
          <a:p>
            <a:pPr algn="r" rtl="1"/>
            <a:r>
              <a:rPr lang="ar-SA" b="1" i="1" dirty="0" smtClean="0">
                <a:cs typeface="B Lotus" pitchFamily="2" charset="-78"/>
              </a:rPr>
              <a:t>4- ميانگين نمرات دروس گذرانده متقاضي حداقل 12باشد .</a:t>
            </a:r>
            <a:endParaRPr lang="en-US" b="1" i="1" dirty="0" smtClean="0">
              <a:cs typeface="B Lotus" pitchFamily="2" charset="-78"/>
            </a:endParaRPr>
          </a:p>
          <a:p>
            <a:pPr algn="r" rtl="1"/>
            <a:endParaRPr lang="en-US" b="1" i="1" dirty="0">
              <a:cs typeface="B Lotus" pitchFamily="2" charset="-78"/>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i="1" dirty="0" smtClean="0">
                <a:cs typeface="2  Baran Outline" pitchFamily="2" charset="-78"/>
              </a:rPr>
              <a:t>انتقال </a:t>
            </a:r>
            <a:endParaRPr lang="en-US" dirty="0"/>
          </a:p>
        </p:txBody>
      </p:sp>
      <p:sp>
        <p:nvSpPr>
          <p:cNvPr id="3" name="Content Placeholder 2"/>
          <p:cNvSpPr>
            <a:spLocks noGrp="1"/>
          </p:cNvSpPr>
          <p:nvPr>
            <p:ph idx="1"/>
          </p:nvPr>
        </p:nvSpPr>
        <p:spPr/>
        <p:txBody>
          <a:bodyPr>
            <a:noAutofit/>
          </a:bodyPr>
          <a:lstStyle/>
          <a:p>
            <a:pPr algn="r" rtl="1"/>
            <a:r>
              <a:rPr lang="ar-SA" sz="2450" b="1" i="1" dirty="0" smtClean="0">
                <a:cs typeface="B Lotus" pitchFamily="2" charset="-78"/>
              </a:rPr>
              <a:t>ماده 50) در موارد زير انتقال دانشجو</a:t>
            </a:r>
            <a:r>
              <a:rPr lang="fa-IR" sz="2450" b="1" i="1" dirty="0" smtClean="0">
                <a:cs typeface="B Lotus" pitchFamily="2" charset="-78"/>
              </a:rPr>
              <a:t> </a:t>
            </a:r>
            <a:r>
              <a:rPr lang="ar-SA" sz="2450" b="1" i="1" dirty="0" smtClean="0">
                <a:cs typeface="B Lotus" pitchFamily="2" charset="-78"/>
              </a:rPr>
              <a:t>به محل يا نزديكترين محل سكونت دائم خانواده، خارج از شرايط مذكور در ماده 49 ( به استثناي شرط 1) انجام</a:t>
            </a:r>
            <a:r>
              <a:rPr lang="fa-IR" sz="2450" b="1" i="1" dirty="0" smtClean="0">
                <a:cs typeface="B Lotus" pitchFamily="2" charset="-78"/>
              </a:rPr>
              <a:t>     </a:t>
            </a:r>
            <a:r>
              <a:rPr lang="ar-SA" sz="2450" b="1" i="1" dirty="0" smtClean="0">
                <a:cs typeface="B Lotus" pitchFamily="2" charset="-78"/>
              </a:rPr>
              <a:t> مي شود: </a:t>
            </a:r>
            <a:endParaRPr lang="en-US" sz="2450" b="1" i="1" dirty="0" smtClean="0">
              <a:cs typeface="B Lotus" pitchFamily="2" charset="-78"/>
            </a:endParaRPr>
          </a:p>
          <a:p>
            <a:pPr algn="r" rtl="1"/>
            <a:r>
              <a:rPr lang="ar-SA" sz="2450" b="1" i="1" dirty="0" smtClean="0">
                <a:cs typeface="B Lotus" pitchFamily="2" charset="-78"/>
              </a:rPr>
              <a:t>1-50- شهادت، فوت يا معلول شدن سرپرست خانواده دانشجو ، به طوري كه وي به تشخيص مراجع قانوني، به عنوان كفيل خانواده شناخته شود.</a:t>
            </a:r>
            <a:endParaRPr lang="en-US" sz="2450" b="1" i="1" dirty="0" smtClean="0">
              <a:cs typeface="B Lotus" pitchFamily="2" charset="-78"/>
            </a:endParaRPr>
          </a:p>
          <a:p>
            <a:pPr algn="r" rtl="1"/>
            <a:r>
              <a:rPr lang="ar-SA" sz="2450" b="1" i="1" dirty="0" smtClean="0">
                <a:cs typeface="B Lotus" pitchFamily="2" charset="-78"/>
              </a:rPr>
              <a:t>2-50- بيماري صعب العلاج، معلوليت موثر دانشجو، به نحوي كه به تشخيص شوراي پزشكي قادر به ادامه زندگي بطور مستقل نباشد.</a:t>
            </a:r>
            <a:endParaRPr lang="en-US" sz="2450" b="1" i="1" dirty="0" smtClean="0">
              <a:cs typeface="B Lotus" pitchFamily="2" charset="-78"/>
            </a:endParaRPr>
          </a:p>
          <a:p>
            <a:pPr algn="r" rtl="1"/>
            <a:r>
              <a:rPr lang="ar-SA" sz="2450" b="1" i="1" dirty="0" smtClean="0">
                <a:cs typeface="B Lotus" pitchFamily="2" charset="-78"/>
              </a:rPr>
              <a:t>3-50-ازدواج رسمي و دائمي دانشجوي دختر كه محل تحصيل يا اشتغال شوهر در تهران باشد به تاييد مراجع ذيربط.</a:t>
            </a:r>
            <a:endParaRPr lang="en-US" sz="2450" b="1" i="1" dirty="0" smtClean="0">
              <a:cs typeface="B Lotus" pitchFamily="2" charset="-78"/>
            </a:endParaRPr>
          </a:p>
          <a:p>
            <a:pPr algn="r" rtl="1"/>
            <a:r>
              <a:rPr lang="ar-SA" sz="2450" b="1" i="1" dirty="0" smtClean="0">
                <a:cs typeface="B Lotus" pitchFamily="2" charset="-78"/>
              </a:rPr>
              <a:t>تبصره 1: هر يك از موارد مذكور در اين ماده بايد بعد از قبولي دانشجو در دانشگاه، صورت گرفته باشد.</a:t>
            </a:r>
            <a:endParaRPr lang="en-US" sz="2450" b="1" i="1" dirty="0" smtClean="0">
              <a:cs typeface="B Lotus" pitchFamily="2" charset="-78"/>
            </a:endParaRPr>
          </a:p>
          <a:p>
            <a:pPr algn="r" rtl="1"/>
            <a:endParaRPr lang="en-US" sz="2450" b="1" i="1" dirty="0">
              <a:cs typeface="B Lotus" pitchFamily="2" charset="-78"/>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i="1" dirty="0" smtClean="0">
                <a:cs typeface="2  Baran Outline" pitchFamily="2" charset="-78"/>
              </a:rPr>
              <a:t>انتقال </a:t>
            </a:r>
            <a:r>
              <a:rPr lang="fa-IR" b="1" i="1" dirty="0" smtClean="0">
                <a:cs typeface="2  Baran Outline" pitchFamily="2" charset="-78"/>
              </a:rPr>
              <a:t>  - کارشناسی</a:t>
            </a:r>
            <a:endParaRPr lang="en-US" b="1" i="1" dirty="0">
              <a:cs typeface="2  Baran Outline" pitchFamily="2" charset="-78"/>
            </a:endParaRPr>
          </a:p>
        </p:txBody>
      </p:sp>
      <p:sp>
        <p:nvSpPr>
          <p:cNvPr id="3" name="Content Placeholder 2"/>
          <p:cNvSpPr>
            <a:spLocks noGrp="1"/>
          </p:cNvSpPr>
          <p:nvPr>
            <p:ph idx="1"/>
          </p:nvPr>
        </p:nvSpPr>
        <p:spPr/>
        <p:txBody>
          <a:bodyPr>
            <a:normAutofit fontScale="92500" lnSpcReduction="10000"/>
          </a:bodyPr>
          <a:lstStyle/>
          <a:p>
            <a:pPr algn="r" rtl="1"/>
            <a:r>
              <a:rPr lang="ar-SA" b="1" i="1" dirty="0" smtClean="0">
                <a:cs typeface="B Lotus" pitchFamily="2" charset="-78"/>
              </a:rPr>
              <a:t>ماده </a:t>
            </a:r>
            <a:r>
              <a:rPr lang="fa-IR" b="1" i="1" dirty="0" smtClean="0">
                <a:cs typeface="B Lotus" pitchFamily="2" charset="-78"/>
              </a:rPr>
              <a:t>39</a:t>
            </a:r>
            <a:r>
              <a:rPr lang="ar-SA" b="1" i="1" dirty="0" smtClean="0">
                <a:cs typeface="B Lotus" pitchFamily="2" charset="-78"/>
              </a:rPr>
              <a:t>) انتقال به معني تغيير محل تحصيل دانشجو ازيك دانشگاه به دانشگاه ديگر، در همان رشته و همان مقطع تحصيلي است.</a:t>
            </a:r>
            <a:endParaRPr lang="en-US" b="1" i="1" dirty="0" smtClean="0">
              <a:cs typeface="B Lotus" pitchFamily="2" charset="-78"/>
            </a:endParaRPr>
          </a:p>
          <a:p>
            <a:pPr algn="r" rtl="1"/>
            <a:r>
              <a:rPr lang="ar-SA" b="1" i="1" dirty="0" smtClean="0">
                <a:cs typeface="B Lotus" pitchFamily="2" charset="-78"/>
              </a:rPr>
              <a:t>ماده </a:t>
            </a:r>
            <a:r>
              <a:rPr lang="fa-IR" b="1" i="1" dirty="0" smtClean="0">
                <a:cs typeface="B Lotus" pitchFamily="2" charset="-78"/>
              </a:rPr>
              <a:t>40</a:t>
            </a:r>
            <a:r>
              <a:rPr lang="ar-SA" b="1" i="1" dirty="0" smtClean="0">
                <a:cs typeface="B Lotus" pitchFamily="2" charset="-78"/>
              </a:rPr>
              <a:t>) انتقال دانشجو با توافق دانشگاههاي مبداء و مقصد منوط به داشتن همه  شرايط زير است : </a:t>
            </a:r>
            <a:endParaRPr lang="en-US" b="1" i="1" dirty="0" smtClean="0">
              <a:cs typeface="B Lotus" pitchFamily="2" charset="-78"/>
            </a:endParaRPr>
          </a:p>
          <a:p>
            <a:pPr algn="r" rtl="1"/>
            <a:r>
              <a:rPr lang="ar-SA" b="1" i="1" dirty="0" smtClean="0">
                <a:cs typeface="B Lotus" pitchFamily="2" charset="-78"/>
              </a:rPr>
              <a:t>1- ادامه تحصيل متقاضي در دانشگاه مبدا از نظر مقررات آموزشي و انضباطي بلا مانع باشد .</a:t>
            </a:r>
            <a:endParaRPr lang="en-US" b="1" i="1" dirty="0" smtClean="0">
              <a:cs typeface="B Lotus" pitchFamily="2" charset="-78"/>
            </a:endParaRPr>
          </a:p>
          <a:p>
            <a:pPr algn="r" rtl="1"/>
            <a:r>
              <a:rPr lang="ar-SA" b="1" i="1" dirty="0" smtClean="0">
                <a:cs typeface="B Lotus" pitchFamily="2" charset="-78"/>
              </a:rPr>
              <a:t>2- متقاضي حداقل </a:t>
            </a:r>
            <a:r>
              <a:rPr lang="fa-IR" b="1" i="1" dirty="0" smtClean="0">
                <a:cs typeface="B Lotus" pitchFamily="2" charset="-78"/>
              </a:rPr>
              <a:t>یک</a:t>
            </a:r>
            <a:r>
              <a:rPr lang="ar-SA" b="1" i="1" dirty="0" smtClean="0">
                <a:cs typeface="B Lotus" pitchFamily="2" charset="-78"/>
              </a:rPr>
              <a:t> نيمسال از دوره آموزشي خود را در دانشگاه مبداء گذرانده باشد.</a:t>
            </a:r>
            <a:endParaRPr lang="en-US" b="1" i="1" dirty="0" smtClean="0">
              <a:cs typeface="B Lotus" pitchFamily="2" charset="-78"/>
            </a:endParaRPr>
          </a:p>
          <a:p>
            <a:pPr algn="r" rtl="1"/>
            <a:r>
              <a:rPr lang="ar-SA" b="1" i="1" dirty="0" smtClean="0">
                <a:cs typeface="B Lotus" pitchFamily="2" charset="-78"/>
              </a:rPr>
              <a:t>3- واحدهاي باقيمانده دانشجو براي دانشگاه مقصد، حداقل نصف كل واحدهاي دوره باشد .</a:t>
            </a:r>
            <a:endParaRPr lang="en-US" b="1" i="1" dirty="0" smtClean="0">
              <a:cs typeface="B Lotus" pitchFamily="2" charset="-78"/>
            </a:endParaRPr>
          </a:p>
          <a:p>
            <a:pPr algn="r" rtl="1"/>
            <a:r>
              <a:rPr lang="ar-SA" b="1" i="1" dirty="0" smtClean="0">
                <a:cs typeface="B Lotus" pitchFamily="2" charset="-78"/>
              </a:rPr>
              <a:t>4- ميانگين نمرات دروس گذرانده متقاضي حداقل 12باشد .</a:t>
            </a:r>
            <a:endParaRPr lang="en-US" b="1" i="1" dirty="0" smtClean="0">
              <a:cs typeface="B Lotus" pitchFamily="2" charset="-78"/>
            </a:endParaRPr>
          </a:p>
          <a:p>
            <a:pPr algn="r" rtl="1"/>
            <a:endParaRPr lang="en-US" b="1" i="1" dirty="0">
              <a:cs typeface="B Lotus" pitchFamily="2" charset="-78"/>
            </a:endParaRPr>
          </a:p>
        </p:txBody>
      </p:sp>
    </p:spTree>
    <p:extLst>
      <p:ext uri="{BB962C8B-B14F-4D97-AF65-F5344CB8AC3E}">
        <p14:creationId xmlns:p14="http://schemas.microsoft.com/office/powerpoint/2010/main" val="709746928"/>
      </p:ext>
    </p:extLst>
  </p:cSld>
  <p:clrMapOvr>
    <a:masterClrMapping/>
  </p:clrMapOvr>
  <p:transition spd="slow">
    <p:randomBar dir="ver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b="1" i="1" dirty="0" smtClean="0">
                <a:cs typeface="2  Baran Outline" pitchFamily="2" charset="-78"/>
              </a:rPr>
              <a:t>دانشجوي ميهمان</a:t>
            </a:r>
            <a:endParaRPr lang="en-US" i="1" dirty="0">
              <a:cs typeface="2  Baran Outline" pitchFamily="2" charset="-78"/>
            </a:endParaRPr>
          </a:p>
        </p:txBody>
      </p:sp>
      <p:sp>
        <p:nvSpPr>
          <p:cNvPr id="3" name="Content Placeholder 2"/>
          <p:cNvSpPr>
            <a:spLocks noGrp="1"/>
          </p:cNvSpPr>
          <p:nvPr>
            <p:ph idx="1"/>
          </p:nvPr>
        </p:nvSpPr>
        <p:spPr/>
        <p:txBody>
          <a:bodyPr>
            <a:normAutofit fontScale="85000" lnSpcReduction="10000"/>
          </a:bodyPr>
          <a:lstStyle/>
          <a:p>
            <a:pPr algn="r" rtl="1"/>
            <a:r>
              <a:rPr lang="ar-SA" b="1" i="1" dirty="0" smtClean="0">
                <a:cs typeface="B Lotus" pitchFamily="2" charset="-78"/>
              </a:rPr>
              <a:t>64) در مواردي كه دانشجو، بطور موقت به تغيير محل تحصيل خود ناگزير باشد، مي تواند با توافق دانشگاه هاي مبداء و مقصد به عنوان دانشجوي ميهمان، محل تحصيل خود را به طور موقت براي مدت معين تغيير دهد.</a:t>
            </a:r>
            <a:endParaRPr lang="en-US" b="1" i="1" dirty="0" smtClean="0">
              <a:cs typeface="B Lotus" pitchFamily="2" charset="-78"/>
            </a:endParaRPr>
          </a:p>
          <a:p>
            <a:pPr algn="r" rtl="1"/>
            <a:r>
              <a:rPr lang="ar-SA" b="1" i="1" dirty="0" smtClean="0">
                <a:cs typeface="B Lotus" pitchFamily="2" charset="-78"/>
              </a:rPr>
              <a:t>تبصره: ميهماني از دوره هاي روزانه به شبانه، از دانشگاههاي حضوري به غيرحضوري از دانشگاههاي دولتي به غيردولتي و برعكس ممنوع است.</a:t>
            </a:r>
            <a:endParaRPr lang="en-US" b="1" i="1" dirty="0" smtClean="0">
              <a:cs typeface="B Lotus" pitchFamily="2" charset="-78"/>
            </a:endParaRPr>
          </a:p>
          <a:p>
            <a:pPr algn="r" rtl="1"/>
            <a:r>
              <a:rPr lang="ar-SA" b="1" i="1" dirty="0" smtClean="0">
                <a:cs typeface="B Lotus" pitchFamily="2" charset="-78"/>
              </a:rPr>
              <a:t>ماده 65) ميهمان شدن دانشجو در يك دانشگاه مشروط به اين است كه دانشجو حداقل دو نيمسال تحصيلي خود را در دانشگاه مبداء گذرانده باشد.</a:t>
            </a:r>
            <a:endParaRPr lang="en-US" b="1" i="1" dirty="0" smtClean="0">
              <a:cs typeface="B Lotus" pitchFamily="2" charset="-78"/>
            </a:endParaRPr>
          </a:p>
          <a:p>
            <a:pPr algn="r" rtl="1"/>
            <a:r>
              <a:rPr lang="ar-SA" b="1" i="1" dirty="0" smtClean="0">
                <a:cs typeface="B Lotus" pitchFamily="2" charset="-78"/>
              </a:rPr>
              <a:t>ماده 67) تعداد واحدهايي كه دانشجو به صورت ميهمان</a:t>
            </a:r>
            <a:r>
              <a:rPr lang="fa-IR" b="1" i="1" dirty="0" smtClean="0">
                <a:cs typeface="B Lotus" pitchFamily="2" charset="-78"/>
              </a:rPr>
              <a:t> </a:t>
            </a:r>
            <a:r>
              <a:rPr lang="ar-SA" b="1" i="1" dirty="0" smtClean="0">
                <a:cs typeface="B Lotus" pitchFamily="2" charset="-78"/>
              </a:rPr>
              <a:t>در يك يا چند دانشگاه مي گذراند نبايد از 40درصد كل واحدهاي دوره تجاوز كند.</a:t>
            </a:r>
            <a:r>
              <a:rPr lang="fa-IR" b="1" i="1" dirty="0" smtClean="0">
                <a:cs typeface="B Lotus" pitchFamily="2" charset="-78"/>
              </a:rPr>
              <a:t> ( </a:t>
            </a:r>
            <a:r>
              <a:rPr lang="fa-IR" sz="2400" dirty="0" smtClean="0">
                <a:cs typeface="B Homa" pitchFamily="2" charset="-78"/>
              </a:rPr>
              <a:t>با بخشنامه جدید در صورت داشتن معدل حداقل 15 در هر ترم مهمانی تا پایان دوره میتواند از مهمانی استفاده نماید </a:t>
            </a:r>
            <a:r>
              <a:rPr lang="fa-IR" b="1" i="1" dirty="0" smtClean="0">
                <a:cs typeface="B Lotus" pitchFamily="2" charset="-78"/>
              </a:rPr>
              <a:t>)</a:t>
            </a:r>
            <a:endParaRPr lang="en-US" b="1" i="1" dirty="0" smtClean="0">
              <a:cs typeface="B Lotus" pitchFamily="2" charset="-78"/>
            </a:endParaRPr>
          </a:p>
          <a:p>
            <a:pPr algn="r" rtl="1"/>
            <a:r>
              <a:rPr lang="ar-SA" b="1" i="1" dirty="0" smtClean="0">
                <a:cs typeface="B Lotus" pitchFamily="2" charset="-78"/>
              </a:rPr>
              <a:t>تبصره2: حداقل نمره قبولي دانشجوي ميهمان در دانشگاه مقصد12 مي باشد. واحدهايي را كه دانشجو در دانشگاه مقصد با نمره كمتر از 12 گذرانده است بايد مجدداً بگذراند.</a:t>
            </a:r>
            <a:endParaRPr lang="en-US" b="1" i="1" dirty="0" smtClean="0">
              <a:cs typeface="B Lotus" pitchFamily="2" charset="-78"/>
            </a:endParaRPr>
          </a:p>
        </p:txBody>
      </p:sp>
    </p:spTree>
  </p:cSld>
  <p:clrMapOvr>
    <a:masterClrMapping/>
  </p:clrMapOvr>
  <p:transition spd="slow">
    <p:pull/>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b="1" i="1" dirty="0" smtClean="0">
                <a:cs typeface="2  Baran Outline" pitchFamily="2" charset="-78"/>
              </a:rPr>
              <a:t>دانشجوي ميهمان</a:t>
            </a:r>
            <a:r>
              <a:rPr lang="fa-IR" b="1" i="1" dirty="0" smtClean="0">
                <a:cs typeface="2  Baran Outline" pitchFamily="2" charset="-78"/>
              </a:rPr>
              <a:t> - کارشناسی</a:t>
            </a:r>
            <a:endParaRPr lang="en-US" i="1" dirty="0">
              <a:cs typeface="2  Baran Outline" pitchFamily="2" charset="-78"/>
            </a:endParaRPr>
          </a:p>
        </p:txBody>
      </p:sp>
      <p:sp>
        <p:nvSpPr>
          <p:cNvPr id="3" name="Content Placeholder 2"/>
          <p:cNvSpPr>
            <a:spLocks noGrp="1"/>
          </p:cNvSpPr>
          <p:nvPr>
            <p:ph idx="1"/>
          </p:nvPr>
        </p:nvSpPr>
        <p:spPr/>
        <p:txBody>
          <a:bodyPr>
            <a:normAutofit fontScale="85000" lnSpcReduction="10000"/>
          </a:bodyPr>
          <a:lstStyle/>
          <a:p>
            <a:pPr algn="r" rtl="1"/>
            <a:r>
              <a:rPr lang="fa-IR" b="1" i="1" dirty="0" smtClean="0">
                <a:cs typeface="B Lotus" pitchFamily="2" charset="-78"/>
              </a:rPr>
              <a:t>52</a:t>
            </a:r>
            <a:r>
              <a:rPr lang="ar-SA" b="1" i="1" dirty="0" smtClean="0">
                <a:cs typeface="B Lotus" pitchFamily="2" charset="-78"/>
              </a:rPr>
              <a:t>) در مواردي كه دانشجو، بطور موقت به تغيير محل تحصيل خود ناگزير باشد، مي تواند با توافق دانشگاه هاي مبداء و مقصد به عنوان دانشجوي ميهمان، محل تحصيل خود را به طور موقت براي مدت معين تغيير دهد.</a:t>
            </a:r>
            <a:endParaRPr lang="en-US" b="1" i="1" dirty="0" smtClean="0">
              <a:cs typeface="B Lotus" pitchFamily="2" charset="-78"/>
            </a:endParaRPr>
          </a:p>
          <a:p>
            <a:pPr algn="r" rtl="1"/>
            <a:r>
              <a:rPr lang="ar-SA" b="1" i="1" dirty="0" smtClean="0">
                <a:cs typeface="B Lotus" pitchFamily="2" charset="-78"/>
              </a:rPr>
              <a:t>تبصره: ميهماني از دوره هاي روزانه به شبانه، از دانشگاههاي حضوري به غيرحضوري از دانشگاههاي دولتي به غيردولتي و برعكس ممنوع است.</a:t>
            </a:r>
            <a:endParaRPr lang="en-US" b="1" i="1" dirty="0" smtClean="0">
              <a:cs typeface="B Lotus" pitchFamily="2" charset="-78"/>
            </a:endParaRPr>
          </a:p>
          <a:p>
            <a:pPr algn="r" rtl="1"/>
            <a:r>
              <a:rPr lang="ar-SA" b="1" i="1" dirty="0" smtClean="0">
                <a:cs typeface="B Lotus" pitchFamily="2" charset="-78"/>
              </a:rPr>
              <a:t>ماده </a:t>
            </a:r>
            <a:r>
              <a:rPr lang="fa-IR" b="1" i="1" dirty="0" smtClean="0">
                <a:cs typeface="B Lotus" pitchFamily="2" charset="-78"/>
              </a:rPr>
              <a:t>52</a:t>
            </a:r>
            <a:r>
              <a:rPr lang="ar-SA" b="1" i="1" dirty="0" smtClean="0">
                <a:cs typeface="B Lotus" pitchFamily="2" charset="-78"/>
              </a:rPr>
              <a:t>) ميهمان شدن دانشجو در يك دانشگاه مشروط به اين است كه دانشجو حداقل </a:t>
            </a:r>
            <a:r>
              <a:rPr lang="fa-IR" b="1" i="1" dirty="0" smtClean="0">
                <a:cs typeface="B Lotus" pitchFamily="2" charset="-78"/>
              </a:rPr>
              <a:t>یک </a:t>
            </a:r>
            <a:r>
              <a:rPr lang="ar-SA" b="1" i="1" dirty="0" smtClean="0">
                <a:cs typeface="B Lotus" pitchFamily="2" charset="-78"/>
              </a:rPr>
              <a:t>نيمسال تحصيلي خود را در دانشگاه مبداء گذرانده باشد.</a:t>
            </a:r>
            <a:endParaRPr lang="en-US" b="1" i="1" dirty="0" smtClean="0">
              <a:cs typeface="B Lotus" pitchFamily="2" charset="-78"/>
            </a:endParaRPr>
          </a:p>
          <a:p>
            <a:pPr lvl="0" algn="r" rtl="1">
              <a:buClr>
                <a:srgbClr val="A04DA3"/>
              </a:buClr>
            </a:pPr>
            <a:r>
              <a:rPr lang="ar-SA" b="1" i="1" dirty="0" smtClean="0">
                <a:cs typeface="B Lotus" pitchFamily="2" charset="-78"/>
              </a:rPr>
              <a:t>ماده </a:t>
            </a:r>
            <a:r>
              <a:rPr lang="fa-IR" b="1" i="1" dirty="0" smtClean="0">
                <a:cs typeface="B Lotus" pitchFamily="2" charset="-78"/>
              </a:rPr>
              <a:t>55</a:t>
            </a:r>
            <a:r>
              <a:rPr lang="ar-SA" b="1" i="1" dirty="0" smtClean="0">
                <a:cs typeface="B Lotus" pitchFamily="2" charset="-78"/>
              </a:rPr>
              <a:t>) تعداد واحدهايي كه دانشجو به صورت ميهمان</a:t>
            </a:r>
            <a:r>
              <a:rPr lang="fa-IR" b="1" i="1" dirty="0" smtClean="0">
                <a:cs typeface="B Lotus" pitchFamily="2" charset="-78"/>
              </a:rPr>
              <a:t> </a:t>
            </a:r>
            <a:r>
              <a:rPr lang="ar-SA" b="1" i="1" dirty="0" smtClean="0">
                <a:cs typeface="B Lotus" pitchFamily="2" charset="-78"/>
              </a:rPr>
              <a:t>در يك يا چند دانشگاه مي گذراند نبايد از 40درصد كل واحدهاي دوره تجاوز كند.</a:t>
            </a:r>
            <a:r>
              <a:rPr lang="fa-IR" sz="2400" b="1" i="1" dirty="0">
                <a:solidFill>
                  <a:prstClr val="black"/>
                </a:solidFill>
                <a:cs typeface="B Lotus" pitchFamily="2" charset="-78"/>
              </a:rPr>
              <a:t> ( </a:t>
            </a:r>
            <a:r>
              <a:rPr lang="fa-IR" sz="2200" dirty="0">
                <a:solidFill>
                  <a:prstClr val="black"/>
                </a:solidFill>
                <a:cs typeface="B Homa" pitchFamily="2" charset="-78"/>
              </a:rPr>
              <a:t>با بخشنامه جدید در صورت داشتن معدل حداقل 15 در هر ترم مهمانی تا پایان دوره میتواند از مهمانی استفاده نماید </a:t>
            </a:r>
            <a:r>
              <a:rPr lang="fa-IR" sz="2400" b="1" i="1" dirty="0" smtClean="0">
                <a:solidFill>
                  <a:prstClr val="black"/>
                </a:solidFill>
                <a:cs typeface="B Lotus" pitchFamily="2" charset="-78"/>
              </a:rPr>
              <a:t>)</a:t>
            </a:r>
            <a:endParaRPr lang="en-US" b="1" i="1" dirty="0" smtClean="0">
              <a:cs typeface="B Lotus" pitchFamily="2" charset="-78"/>
            </a:endParaRPr>
          </a:p>
          <a:p>
            <a:pPr algn="r" rtl="1"/>
            <a:r>
              <a:rPr lang="ar-SA" b="1" i="1" dirty="0" smtClean="0">
                <a:cs typeface="B Lotus" pitchFamily="2" charset="-78"/>
              </a:rPr>
              <a:t>تبصره: حداقل نمره قبولي دانشجوي ميهمان در دانشگاه مقصد12 مي باشد. واحدهايي را كه دانشجو در دانشگاه مقصد با نمره كمتر از 12 گذرانده است بايد مجدداً بگذراند.</a:t>
            </a:r>
            <a:endParaRPr lang="en-US" b="1" i="1" dirty="0" smtClean="0">
              <a:cs typeface="B Lotus" pitchFamily="2" charset="-78"/>
            </a:endParaRPr>
          </a:p>
        </p:txBody>
      </p:sp>
    </p:spTree>
    <p:extLst>
      <p:ext uri="{BB962C8B-B14F-4D97-AF65-F5344CB8AC3E}">
        <p14:creationId xmlns:p14="http://schemas.microsoft.com/office/powerpoint/2010/main" val="2249910643"/>
      </p:ext>
    </p:extLst>
  </p:cSld>
  <p:clrMapOvr>
    <a:masterClrMapping/>
  </p:clrMapOvr>
  <p:transition spd="slow">
    <p:cove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b="1" i="1" dirty="0" smtClean="0">
                <a:cs typeface="2  Arshia" pitchFamily="2" charset="-78"/>
              </a:rPr>
              <a:t>تغيير رشته</a:t>
            </a:r>
            <a:endParaRPr lang="en-US" i="1" dirty="0">
              <a:cs typeface="2  Arshia" pitchFamily="2" charset="-78"/>
            </a:endParaRPr>
          </a:p>
        </p:txBody>
      </p:sp>
      <p:sp>
        <p:nvSpPr>
          <p:cNvPr id="3" name="Content Placeholder 2"/>
          <p:cNvSpPr>
            <a:spLocks noGrp="1"/>
          </p:cNvSpPr>
          <p:nvPr>
            <p:ph idx="1"/>
          </p:nvPr>
        </p:nvSpPr>
        <p:spPr/>
        <p:txBody>
          <a:bodyPr>
            <a:normAutofit fontScale="85000" lnSpcReduction="20000"/>
          </a:bodyPr>
          <a:lstStyle/>
          <a:p>
            <a:pPr algn="r" rtl="1"/>
            <a:r>
              <a:rPr lang="ar-SA" b="1" i="1" dirty="0" smtClean="0">
                <a:cs typeface="B Lotus" pitchFamily="2" charset="-78"/>
              </a:rPr>
              <a:t>ماده 69) دانشجوي دوره دكتري عمومي پزشكي </a:t>
            </a:r>
            <a:r>
              <a:rPr lang="fa-IR" b="1" i="1" dirty="0" smtClean="0">
                <a:cs typeface="B Lotus" pitchFamily="2" charset="-78"/>
              </a:rPr>
              <a:t>، دندانپزشکی و داروسازی </a:t>
            </a:r>
            <a:r>
              <a:rPr lang="ar-SA" b="1" i="1" dirty="0" smtClean="0">
                <a:cs typeface="B Lotus" pitchFamily="2" charset="-78"/>
              </a:rPr>
              <a:t>در طول دوران تحصيل خودمي تواند در صورت داشتن شرايط زير  و موافقت دانشگاه ذيربط، به رشته ديگري تغيير رشته دهد:</a:t>
            </a:r>
            <a:endParaRPr lang="en-US" b="1" i="1" dirty="0" smtClean="0">
              <a:cs typeface="B Lotus" pitchFamily="2" charset="-78"/>
            </a:endParaRPr>
          </a:p>
          <a:p>
            <a:pPr algn="r" rtl="1"/>
            <a:r>
              <a:rPr lang="ar-SA" b="1" i="1" dirty="0" smtClean="0">
                <a:cs typeface="B Lotus" pitchFamily="2" charset="-78"/>
              </a:rPr>
              <a:t>1-69- ادامه تحصيل متقاضي در رشته قبلي از نظر مقررات آموزشي بلامانع باشد .</a:t>
            </a:r>
            <a:endParaRPr lang="en-US" b="1" i="1" dirty="0" smtClean="0">
              <a:cs typeface="B Lotus" pitchFamily="2" charset="-78"/>
            </a:endParaRPr>
          </a:p>
          <a:p>
            <a:pPr lvl="0" algn="r" rtl="1">
              <a:buClr>
                <a:srgbClr val="A04DA3"/>
              </a:buClr>
            </a:pPr>
            <a:r>
              <a:rPr lang="ar-SA" b="1" i="1" dirty="0" smtClean="0">
                <a:cs typeface="B Lotus" pitchFamily="2" charset="-78"/>
              </a:rPr>
              <a:t>2-69- حداقل يك ششم و حداكثر يك سوم كل واحدهاي دوره را گذرانده باشد .</a:t>
            </a:r>
            <a:r>
              <a:rPr lang="fa-IR" b="1" i="1" dirty="0">
                <a:solidFill>
                  <a:prstClr val="black"/>
                </a:solidFill>
                <a:cs typeface="B Lotus" pitchFamily="2" charset="-78"/>
              </a:rPr>
              <a:t> ( </a:t>
            </a:r>
            <a:r>
              <a:rPr lang="fa-IR" sz="2400" dirty="0">
                <a:solidFill>
                  <a:prstClr val="black"/>
                </a:solidFill>
                <a:cs typeface="B Homa" pitchFamily="2" charset="-78"/>
              </a:rPr>
              <a:t>با بخشنامه جدید </a:t>
            </a:r>
            <a:r>
              <a:rPr lang="fa-IR" sz="2400" dirty="0" smtClean="0">
                <a:solidFill>
                  <a:prstClr val="black"/>
                </a:solidFill>
                <a:cs typeface="B Homa" pitchFamily="2" charset="-78"/>
              </a:rPr>
              <a:t>حداقل یک ترم و حداکثر یک سوم کل واحدها </a:t>
            </a:r>
            <a:r>
              <a:rPr lang="fa-IR" b="1" i="1" dirty="0" smtClean="0">
                <a:solidFill>
                  <a:prstClr val="black"/>
                </a:solidFill>
                <a:cs typeface="B Lotus" pitchFamily="2" charset="-78"/>
              </a:rPr>
              <a:t>)</a:t>
            </a:r>
            <a:endParaRPr lang="en-US" b="1" i="1" dirty="0">
              <a:solidFill>
                <a:prstClr val="black"/>
              </a:solidFill>
              <a:cs typeface="B Lotus" pitchFamily="2" charset="-78"/>
            </a:endParaRPr>
          </a:p>
          <a:p>
            <a:pPr algn="r" rtl="1"/>
            <a:r>
              <a:rPr lang="ar-SA" b="1" i="1" dirty="0" smtClean="0">
                <a:cs typeface="B Lotus" pitchFamily="2" charset="-78"/>
              </a:rPr>
              <a:t>3-69- نمره آزمون ورودي متقاضي در سال ورود به تحصيل از نمره آزمون آخرين فرد پذيرفته شده همان سال در سهميه و رشته مورد تقاضا در دانشگاه مقصدكمتر نباشد.</a:t>
            </a:r>
            <a:endParaRPr lang="en-US" b="1" i="1" dirty="0" smtClean="0">
              <a:cs typeface="B Lotus" pitchFamily="2" charset="-78"/>
            </a:endParaRPr>
          </a:p>
          <a:p>
            <a:pPr algn="r" rtl="1"/>
            <a:r>
              <a:rPr lang="ar-SA" b="1" i="1" dirty="0" smtClean="0">
                <a:cs typeface="B Lotus" pitchFamily="2" charset="-78"/>
              </a:rPr>
              <a:t>4-69-با توجه به حداكثر مدت مجاز تحصيل، امكان گذراندن واحدهاي درسي مورد نياز در رشته جديد را داشته باشد.</a:t>
            </a:r>
            <a:endParaRPr lang="en-US" b="1" i="1" dirty="0" smtClean="0">
              <a:cs typeface="B Lotus" pitchFamily="2" charset="-78"/>
            </a:endParaRPr>
          </a:p>
          <a:p>
            <a:pPr algn="r" rtl="1"/>
            <a:r>
              <a:rPr lang="ar-SA" b="1" i="1" dirty="0" smtClean="0">
                <a:cs typeface="B Lotus" pitchFamily="2" charset="-78"/>
              </a:rPr>
              <a:t>ماده 73) دروسي كه دانشجو  در رشته قبلي گذرانده است، در گروه آموزشي رشته جديد بررسي و معادل سازي ميشود و فقط درسهايي از وي پذيرفته مي شود كه به تشخيص گروه آموزشي با دروس رشته جديد حداقل 80% اشتراك محتوايي داشته باشد و نمره هر يك از آن درسها نيز از 12 كمتر نباشد.</a:t>
            </a:r>
            <a:endParaRPr lang="en-US" b="1" i="1" dirty="0" smtClean="0">
              <a:cs typeface="B Lotus" pitchFamily="2" charset="-78"/>
            </a:endParaRPr>
          </a:p>
          <a:p>
            <a:pPr algn="r" rtl="1"/>
            <a:endParaRPr lang="en-US" b="1" i="1" dirty="0">
              <a:cs typeface="B Lotus" pitchFamily="2" charset="-78"/>
            </a:endParaRPr>
          </a:p>
        </p:txBody>
      </p:sp>
    </p:spTree>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b="1" i="1" dirty="0" smtClean="0">
                <a:cs typeface="2  Arshia" pitchFamily="2" charset="-78"/>
              </a:rPr>
              <a:t>تغيير رشته</a:t>
            </a:r>
            <a:r>
              <a:rPr lang="fa-IR" b="1" i="1" dirty="0" smtClean="0">
                <a:cs typeface="2  Arshia" pitchFamily="2" charset="-78"/>
              </a:rPr>
              <a:t> - کارشناسی</a:t>
            </a:r>
            <a:endParaRPr lang="en-US" i="1" dirty="0">
              <a:cs typeface="2  Arshia" pitchFamily="2" charset="-78"/>
            </a:endParaRPr>
          </a:p>
        </p:txBody>
      </p:sp>
      <p:sp>
        <p:nvSpPr>
          <p:cNvPr id="3" name="Content Placeholder 2"/>
          <p:cNvSpPr>
            <a:spLocks noGrp="1"/>
          </p:cNvSpPr>
          <p:nvPr>
            <p:ph idx="1"/>
          </p:nvPr>
        </p:nvSpPr>
        <p:spPr/>
        <p:txBody>
          <a:bodyPr>
            <a:normAutofit fontScale="85000" lnSpcReduction="10000"/>
          </a:bodyPr>
          <a:lstStyle/>
          <a:p>
            <a:pPr algn="r" rtl="1"/>
            <a:r>
              <a:rPr lang="ar-SA" b="1" i="1" dirty="0" smtClean="0">
                <a:cs typeface="B Lotus" pitchFamily="2" charset="-78"/>
              </a:rPr>
              <a:t>ماده </a:t>
            </a:r>
            <a:r>
              <a:rPr lang="fa-IR" b="1" i="1" dirty="0" smtClean="0">
                <a:cs typeface="B Lotus" pitchFamily="2" charset="-78"/>
              </a:rPr>
              <a:t>58</a:t>
            </a:r>
            <a:r>
              <a:rPr lang="ar-SA" b="1" i="1" dirty="0" smtClean="0">
                <a:cs typeface="B Lotus" pitchFamily="2" charset="-78"/>
              </a:rPr>
              <a:t>) دانشجو</a:t>
            </a:r>
            <a:r>
              <a:rPr lang="fa-IR" b="1" i="1" dirty="0" smtClean="0">
                <a:cs typeface="B Lotus" pitchFamily="2" charset="-78"/>
              </a:rPr>
              <a:t> </a:t>
            </a:r>
            <a:r>
              <a:rPr lang="ar-SA" b="1" i="1" dirty="0" smtClean="0">
                <a:cs typeface="B Lotus" pitchFamily="2" charset="-78"/>
              </a:rPr>
              <a:t>در طول دوران تحصيل خودمي تواند در صورت داشتن شرايط زير  و موافقت دانشگاه ذيربط، به رشته ديگري تغيير رشته دهد:</a:t>
            </a:r>
            <a:endParaRPr lang="en-US" b="1" i="1" dirty="0" smtClean="0">
              <a:cs typeface="B Lotus" pitchFamily="2" charset="-78"/>
            </a:endParaRPr>
          </a:p>
          <a:p>
            <a:pPr algn="r" rtl="1"/>
            <a:r>
              <a:rPr lang="ar-SA" b="1" i="1" dirty="0" smtClean="0">
                <a:cs typeface="B Lotus" pitchFamily="2" charset="-78"/>
              </a:rPr>
              <a:t>1-</a:t>
            </a:r>
            <a:r>
              <a:rPr lang="fa-IR" b="1" i="1" dirty="0" smtClean="0">
                <a:cs typeface="B Lotus" pitchFamily="2" charset="-78"/>
              </a:rPr>
              <a:t>58</a:t>
            </a:r>
            <a:r>
              <a:rPr lang="ar-SA" b="1" i="1" dirty="0" smtClean="0">
                <a:cs typeface="B Lotus" pitchFamily="2" charset="-78"/>
              </a:rPr>
              <a:t>- ادامه تحصيل متقاضي در رشته قبلي از نظر مقررات آموزشي بلامانع باشد .</a:t>
            </a:r>
            <a:endParaRPr lang="en-US" b="1" i="1" dirty="0" smtClean="0">
              <a:cs typeface="B Lotus" pitchFamily="2" charset="-78"/>
            </a:endParaRPr>
          </a:p>
          <a:p>
            <a:pPr lvl="0" algn="r" rtl="1">
              <a:buClr>
                <a:srgbClr val="A04DA3"/>
              </a:buClr>
            </a:pPr>
            <a:r>
              <a:rPr lang="ar-SA" b="1" i="1" dirty="0" smtClean="0">
                <a:cs typeface="B Lotus" pitchFamily="2" charset="-78"/>
              </a:rPr>
              <a:t>2-</a:t>
            </a:r>
            <a:r>
              <a:rPr lang="fa-IR" b="1" i="1" dirty="0" smtClean="0">
                <a:cs typeface="B Lotus" pitchFamily="2" charset="-78"/>
              </a:rPr>
              <a:t>58</a:t>
            </a:r>
            <a:r>
              <a:rPr lang="ar-SA" b="1" i="1" dirty="0" smtClean="0">
                <a:cs typeface="B Lotus" pitchFamily="2" charset="-78"/>
              </a:rPr>
              <a:t>- حداقل يك </a:t>
            </a:r>
            <a:r>
              <a:rPr lang="fa-IR" b="1" i="1" dirty="0" smtClean="0">
                <a:cs typeface="B Lotus" pitchFamily="2" charset="-78"/>
              </a:rPr>
              <a:t>ترم </a:t>
            </a:r>
            <a:r>
              <a:rPr lang="ar-SA" b="1" i="1" dirty="0" smtClean="0">
                <a:cs typeface="B Lotus" pitchFamily="2" charset="-78"/>
              </a:rPr>
              <a:t>و حداكثر يك </a:t>
            </a:r>
            <a:r>
              <a:rPr lang="fa-IR" b="1" i="1" dirty="0" smtClean="0">
                <a:cs typeface="B Lotus" pitchFamily="2" charset="-78"/>
              </a:rPr>
              <a:t>دوم </a:t>
            </a:r>
            <a:r>
              <a:rPr lang="ar-SA" b="1" i="1" dirty="0" smtClean="0">
                <a:cs typeface="B Lotus" pitchFamily="2" charset="-78"/>
              </a:rPr>
              <a:t>كل واحدهاي دوره را گذرانده باشد .</a:t>
            </a:r>
            <a:r>
              <a:rPr lang="fa-IR" sz="2400" b="1" i="1" dirty="0">
                <a:solidFill>
                  <a:prstClr val="black"/>
                </a:solidFill>
                <a:cs typeface="B Lotus" pitchFamily="2" charset="-78"/>
              </a:rPr>
              <a:t> ( </a:t>
            </a:r>
            <a:r>
              <a:rPr lang="fa-IR" sz="2200" dirty="0">
                <a:solidFill>
                  <a:prstClr val="black"/>
                </a:solidFill>
                <a:cs typeface="B Homa" pitchFamily="2" charset="-78"/>
              </a:rPr>
              <a:t>با بخشنامه جدید حداقل یک ترم و حداکثر یک </a:t>
            </a:r>
            <a:r>
              <a:rPr lang="fa-IR" sz="2200" dirty="0" smtClean="0">
                <a:solidFill>
                  <a:prstClr val="black"/>
                </a:solidFill>
                <a:cs typeface="B Homa" pitchFamily="2" charset="-78"/>
              </a:rPr>
              <a:t>دوم کل </a:t>
            </a:r>
            <a:r>
              <a:rPr lang="fa-IR" sz="2200" dirty="0">
                <a:solidFill>
                  <a:prstClr val="black"/>
                </a:solidFill>
                <a:cs typeface="B Homa" pitchFamily="2" charset="-78"/>
              </a:rPr>
              <a:t>واحدها </a:t>
            </a:r>
            <a:r>
              <a:rPr lang="fa-IR" sz="2400" b="1" i="1" dirty="0">
                <a:solidFill>
                  <a:prstClr val="black"/>
                </a:solidFill>
                <a:cs typeface="B Lotus" pitchFamily="2" charset="-78"/>
              </a:rPr>
              <a:t>)</a:t>
            </a:r>
            <a:endParaRPr lang="en-US" sz="2400" b="1" i="1" dirty="0">
              <a:solidFill>
                <a:prstClr val="black"/>
              </a:solidFill>
              <a:cs typeface="B Lotus" pitchFamily="2" charset="-78"/>
            </a:endParaRPr>
          </a:p>
          <a:p>
            <a:pPr algn="r" rtl="1"/>
            <a:r>
              <a:rPr lang="ar-SA" b="1" i="1" dirty="0" smtClean="0">
                <a:cs typeface="B Lotus" pitchFamily="2" charset="-78"/>
              </a:rPr>
              <a:t>3-</a:t>
            </a:r>
            <a:r>
              <a:rPr lang="fa-IR" b="1" i="1" dirty="0" smtClean="0">
                <a:cs typeface="B Lotus" pitchFamily="2" charset="-78"/>
              </a:rPr>
              <a:t>58</a:t>
            </a:r>
            <a:r>
              <a:rPr lang="ar-SA" b="1" i="1" dirty="0" smtClean="0">
                <a:cs typeface="B Lotus" pitchFamily="2" charset="-78"/>
              </a:rPr>
              <a:t>- نمره آزمون ورودي متقاضي در سال ورود به تحصيل از نمره آزمون آخرين فرد پذيرفته شده همان سال در سهميه و رشته مورد تقاضا در دانشگاه مقصدكمتر نباشد.</a:t>
            </a:r>
            <a:endParaRPr lang="en-US" b="1" i="1" dirty="0" smtClean="0">
              <a:cs typeface="B Lotus" pitchFamily="2" charset="-78"/>
            </a:endParaRPr>
          </a:p>
          <a:p>
            <a:pPr algn="r" rtl="1"/>
            <a:r>
              <a:rPr lang="ar-SA" b="1" i="1" dirty="0" smtClean="0">
                <a:cs typeface="B Lotus" pitchFamily="2" charset="-78"/>
              </a:rPr>
              <a:t>4-</a:t>
            </a:r>
            <a:r>
              <a:rPr lang="fa-IR" b="1" i="1" dirty="0" smtClean="0">
                <a:cs typeface="B Lotus" pitchFamily="2" charset="-78"/>
              </a:rPr>
              <a:t>58</a:t>
            </a:r>
            <a:r>
              <a:rPr lang="ar-SA" b="1" i="1" dirty="0" smtClean="0">
                <a:cs typeface="B Lotus" pitchFamily="2" charset="-78"/>
              </a:rPr>
              <a:t>-با توجه به حداكثر مدت مجاز تحصيل، امكان گذراندن واحدهاي درسي مورد نياز در رشته جديد را داشته باشد.</a:t>
            </a:r>
            <a:endParaRPr lang="en-US" b="1" i="1" dirty="0" smtClean="0">
              <a:cs typeface="B Lotus" pitchFamily="2" charset="-78"/>
            </a:endParaRPr>
          </a:p>
          <a:p>
            <a:pPr algn="r" rtl="1"/>
            <a:r>
              <a:rPr lang="ar-SA" b="1" i="1" dirty="0" smtClean="0">
                <a:cs typeface="B Lotus" pitchFamily="2" charset="-78"/>
              </a:rPr>
              <a:t>ماده </a:t>
            </a:r>
            <a:r>
              <a:rPr lang="fa-IR" b="1" i="1" dirty="0" smtClean="0">
                <a:cs typeface="B Lotus" pitchFamily="2" charset="-78"/>
              </a:rPr>
              <a:t>62</a:t>
            </a:r>
            <a:r>
              <a:rPr lang="ar-SA" b="1" i="1" dirty="0" smtClean="0">
                <a:cs typeface="B Lotus" pitchFamily="2" charset="-78"/>
              </a:rPr>
              <a:t>) دروسي كه دانشجو  در رشته قبلي گذرانده است، در گروه آموزشي رشته جديد بررسي و معادل سازي ميشود و فقط درسهايي از وي پذيرفته مي شود كه به تشخيص گروه آموزشي با دروس رشته جديد حداقل 80% اشتراك محتوايي داشته باشد و نمره هر يك از آن درسها نيز از 12 كمتر نباشد.</a:t>
            </a:r>
            <a:endParaRPr lang="en-US" b="1" i="1" dirty="0" smtClean="0">
              <a:cs typeface="B Lotus" pitchFamily="2" charset="-78"/>
            </a:endParaRPr>
          </a:p>
          <a:p>
            <a:pPr algn="r" rtl="1"/>
            <a:endParaRPr lang="en-US" b="1" i="1" dirty="0">
              <a:cs typeface="B Lotus" pitchFamily="2" charset="-78"/>
            </a:endParaRPr>
          </a:p>
        </p:txBody>
      </p:sp>
    </p:spTree>
    <p:extLst>
      <p:ext uri="{BB962C8B-B14F-4D97-AF65-F5344CB8AC3E}">
        <p14:creationId xmlns:p14="http://schemas.microsoft.com/office/powerpoint/2010/main" val="2603104407"/>
      </p:ext>
    </p:extLst>
  </p:cSld>
  <p:clrMapOvr>
    <a:masterClrMapping/>
  </p:clrMapOvr>
  <p:transition spd="slow">
    <p:push di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b="1" i="1" dirty="0" smtClean="0">
                <a:cs typeface="2  Arshia" pitchFamily="2" charset="-78"/>
              </a:rPr>
              <a:t>پذيرش واحدهاي درسي</a:t>
            </a:r>
            <a:endParaRPr lang="en-US" i="1" dirty="0">
              <a:cs typeface="2  Arshia" pitchFamily="2" charset="-78"/>
            </a:endParaRPr>
          </a:p>
        </p:txBody>
      </p:sp>
      <p:sp>
        <p:nvSpPr>
          <p:cNvPr id="3" name="Content Placeholder 2"/>
          <p:cNvSpPr>
            <a:spLocks noGrp="1"/>
          </p:cNvSpPr>
          <p:nvPr>
            <p:ph idx="1"/>
          </p:nvPr>
        </p:nvSpPr>
        <p:spPr/>
        <p:txBody>
          <a:bodyPr>
            <a:noAutofit/>
          </a:bodyPr>
          <a:lstStyle/>
          <a:p>
            <a:pPr algn="r" rtl="1"/>
            <a:r>
              <a:rPr lang="ar-SA" sz="2000" b="1" i="1" dirty="0" smtClean="0">
                <a:cs typeface="B Lotus" pitchFamily="2" charset="-78"/>
              </a:rPr>
              <a:t>ماده 76) معادل سازي و پذيرش دروسي كه دانشجو قبلاً در دانشگاهها يا ديگر مقاطع تحصيلي گذرانده است با رعايت شرايط زير مجاز است:</a:t>
            </a:r>
            <a:endParaRPr lang="en-US" sz="2000" b="1" i="1" dirty="0" smtClean="0">
              <a:cs typeface="B Lotus" pitchFamily="2" charset="-78"/>
            </a:endParaRPr>
          </a:p>
          <a:p>
            <a:pPr algn="r" rtl="1"/>
            <a:r>
              <a:rPr lang="fa-IR" sz="2000" b="1" i="1" dirty="0" smtClean="0">
                <a:cs typeface="B Lotus" pitchFamily="2" charset="-78"/>
              </a:rPr>
              <a:t>1</a:t>
            </a:r>
            <a:r>
              <a:rPr lang="ar-SA" sz="2000" b="1" i="1" dirty="0" smtClean="0">
                <a:cs typeface="B Lotus" pitchFamily="2" charset="-78"/>
              </a:rPr>
              <a:t>- محتواي آموزشي درسهاي گذرانده شده با دروس رشته جديد به تشخيص گروه آموزشي ذيربط حداقل 80% اشتراك محتوايي داشته و نمره هر يك از دروس از 12 كمتر نباشد. </a:t>
            </a:r>
            <a:endParaRPr lang="en-US" sz="2000" b="1" i="1" dirty="0" smtClean="0">
              <a:cs typeface="B Lotus" pitchFamily="2" charset="-78"/>
            </a:endParaRPr>
          </a:p>
          <a:p>
            <a:pPr algn="r" rtl="1"/>
            <a:r>
              <a:rPr lang="fa-IR" sz="2000" b="1" i="1" dirty="0" smtClean="0">
                <a:cs typeface="B Lotus" pitchFamily="2" charset="-78"/>
              </a:rPr>
              <a:t>2</a:t>
            </a:r>
            <a:r>
              <a:rPr lang="ar-SA" sz="2000" b="1" i="1" dirty="0" smtClean="0">
                <a:cs typeface="B Lotus" pitchFamily="2" charset="-78"/>
              </a:rPr>
              <a:t>- تحصيل دانشجو در دانشگاه قبلي مطابق برنامه مصوب شوراي عالي برنامه ر يزي وزارت بهداشت،‌درمان و آموزش پزشكي و يا وزارت علوم، ‌تحقيقات و فناوري باشد. </a:t>
            </a:r>
            <a:endParaRPr lang="en-US" sz="2000" b="1" i="1" dirty="0" smtClean="0">
              <a:cs typeface="B Lotus" pitchFamily="2" charset="-78"/>
            </a:endParaRPr>
          </a:p>
          <a:p>
            <a:pPr algn="r" rtl="1"/>
            <a:r>
              <a:rPr lang="ar-SA" sz="2000" b="1" i="1" dirty="0" smtClean="0">
                <a:cs typeface="B Lotus" pitchFamily="2" charset="-78"/>
              </a:rPr>
              <a:t>تبصره1: معادل سازي دروس تخصصي در مقاطع هم سطح يا از مقاطع بالاتر به پايين تر امكان پذير است.</a:t>
            </a:r>
            <a:r>
              <a:rPr lang="fa-IR" sz="2000" b="1" i="1" dirty="0" smtClean="0">
                <a:cs typeface="B Lotus" pitchFamily="2" charset="-78"/>
              </a:rPr>
              <a:t> ( حذف شده است )</a:t>
            </a:r>
            <a:endParaRPr lang="en-US" sz="2000" b="1" i="1" dirty="0" smtClean="0">
              <a:cs typeface="B Lotus" pitchFamily="2" charset="-78"/>
            </a:endParaRPr>
          </a:p>
          <a:p>
            <a:pPr algn="r" rtl="1"/>
            <a:r>
              <a:rPr lang="ar-SA" sz="2000" b="1" i="1" dirty="0" smtClean="0">
                <a:cs typeface="B Lotus" pitchFamily="2" charset="-78"/>
              </a:rPr>
              <a:t>تبصره2: معادل سازي و پذيرفتن درسها توسط گروههاي آموزشي ذيربط در دانشگاه پذيرنده انجام مي شود.</a:t>
            </a:r>
            <a:endParaRPr lang="en-US" sz="2000" b="1" i="1" dirty="0" smtClean="0">
              <a:cs typeface="B Lotus" pitchFamily="2" charset="-78"/>
            </a:endParaRPr>
          </a:p>
          <a:p>
            <a:pPr algn="r" rtl="1"/>
            <a:r>
              <a:rPr lang="ar-SA" sz="2000" b="1" i="1" dirty="0" smtClean="0">
                <a:cs typeface="B Lotus" pitchFamily="2" charset="-78"/>
              </a:rPr>
              <a:t>ماده 77) نمرات دروس پذيرفته شده از دانشجو در محاسبه ميانگين نيمسال محسوب نمي شود ولي در محاسبه ميانگين كل دانشجو محسوب خواهد شد. </a:t>
            </a:r>
            <a:endParaRPr lang="en-US" sz="2000" b="1" i="1" dirty="0" smtClean="0">
              <a:cs typeface="B Lotus" pitchFamily="2" charset="-78"/>
            </a:endParaRPr>
          </a:p>
          <a:p>
            <a:pPr algn="r" rtl="1"/>
            <a:r>
              <a:rPr lang="ar-SA" sz="2000" b="1" i="1" dirty="0" smtClean="0">
                <a:cs typeface="B Lotus" pitchFamily="2" charset="-78"/>
              </a:rPr>
              <a:t>تبصره : به ازاي هر 20 واحد از دروس پذيرفته شده دانشجو، يك نيمسال تحصيلي از حداكثر مدت مجاز تحصيل وي كاسته مي شود.</a:t>
            </a:r>
            <a:endParaRPr lang="en-US" sz="2000" b="1" i="1" dirty="0" smtClean="0">
              <a:cs typeface="B Lotus" pitchFamily="2" charset="-78"/>
            </a:endParaRPr>
          </a:p>
          <a:p>
            <a:pPr algn="r" rtl="1"/>
            <a:endParaRPr lang="en-US" sz="2000" dirty="0"/>
          </a:p>
        </p:txBody>
      </p:sp>
    </p:spTree>
  </p:cSld>
  <p:clrMapOvr>
    <a:masterClrMapping/>
  </p:clrMapOvr>
  <p:transition spd="slow">
    <p:wip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akharbin1\آرم دانشگاه\forest[1].jpg"/>
          <p:cNvPicPr>
            <a:picLocks noChangeAspect="1" noChangeArrowheads="1"/>
          </p:cNvPicPr>
          <p:nvPr/>
        </p:nvPicPr>
        <p:blipFill>
          <a:blip r:embed="rId2"/>
          <a:srcRect/>
          <a:stretch>
            <a:fillRect/>
          </a:stretch>
        </p:blipFill>
        <p:spPr bwMode="auto">
          <a:xfrm>
            <a:off x="762000" y="838200"/>
            <a:ext cx="7848600" cy="5257800"/>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2  Elm Border" pitchFamily="2" charset="-78"/>
              </a:rPr>
              <a:t>موفق باشید.</a:t>
            </a:r>
            <a:endParaRPr lang="en-US" dirty="0">
              <a:cs typeface="2  Elm Border" pitchFamily="2" charset="-78"/>
            </a:endParaRPr>
          </a:p>
        </p:txBody>
      </p:sp>
      <p:sp>
        <p:nvSpPr>
          <p:cNvPr id="3" name="Content Placeholder 2"/>
          <p:cNvSpPr>
            <a:spLocks noGrp="1"/>
          </p:cNvSpPr>
          <p:nvPr>
            <p:ph idx="1"/>
          </p:nvPr>
        </p:nvSpPr>
        <p:spPr/>
        <p:txBody>
          <a:bodyPr>
            <a:noAutofit/>
          </a:bodyPr>
          <a:lstStyle/>
          <a:p>
            <a:pPr algn="ctr" rtl="1"/>
            <a:r>
              <a:rPr lang="fa-IR" sz="7200" b="1" i="1" dirty="0" smtClean="0">
                <a:cs typeface="2  Esfehan" pitchFamily="2" charset="-78"/>
              </a:rPr>
              <a:t>به امید موفقیت بیشتر شما در تمام مراحل تحصیلی ، کاری و خانوادگی</a:t>
            </a:r>
          </a:p>
        </p:txBody>
      </p:sp>
      <p:pic>
        <p:nvPicPr>
          <p:cNvPr id="4" name="~PP1601.WAV">
            <a:hlinkClick r:id="" action="ppaction://media"/>
          </p:cNvPr>
          <p:cNvPicPr>
            <a:picLocks noRot="1" noChangeAspect="1"/>
          </p:cNvPicPr>
          <p:nvPr>
            <a:wavAudioFile r:embed="rId1" name="~PP1601.WAV"/>
          </p:nvPr>
        </p:nvPicPr>
        <p:blipFill>
          <a:blip r:embed="rId3"/>
          <a:stretch>
            <a:fillRect/>
          </a:stretch>
        </p:blipFill>
        <p:spPr>
          <a:xfrm>
            <a:off x="8696325" y="6410325"/>
            <a:ext cx="304800" cy="3048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ar-SA" b="1" i="1" dirty="0" smtClean="0">
                <a:cs typeface="B Lotus" pitchFamily="2" charset="-78"/>
              </a:rPr>
              <a:t>حضور وغیاب در کلاسهای درسی و جلسات امتحانی </a:t>
            </a:r>
            <a:endParaRPr lang="en-US" dirty="0"/>
          </a:p>
        </p:txBody>
      </p:sp>
      <p:sp>
        <p:nvSpPr>
          <p:cNvPr id="3" name="Content Placeholder 2"/>
          <p:cNvSpPr>
            <a:spLocks noGrp="1"/>
          </p:cNvSpPr>
          <p:nvPr>
            <p:ph idx="1"/>
          </p:nvPr>
        </p:nvSpPr>
        <p:spPr/>
        <p:txBody>
          <a:bodyPr>
            <a:normAutofit/>
          </a:bodyPr>
          <a:lstStyle/>
          <a:p>
            <a:pPr algn="r" rtl="1"/>
            <a:r>
              <a:rPr lang="ar-SA" sz="2700" b="1" i="1" dirty="0" smtClean="0">
                <a:cs typeface="B Lotus" pitchFamily="2" charset="-78"/>
              </a:rPr>
              <a:t>تبصره2: در صورتي كه غيبت دانشجو در هر درس يا بخش، بيشتر از ميزان تعيين شده در ماده 24 باشد ولي غيبت او با تشخيص شوراي آموزشي دانشگاه موجه تشخيص داده شود، آن درس حذف ميگردد. در آن حالت رعايت حداقل 12 واحد در هر نيمسال الزامي نيست، ولي نيمسال مذكوربه عنوان يك نيمسال كامل جزو سنوات تحصيلي دانشجو محسوب مي شود.</a:t>
            </a:r>
            <a:endParaRPr lang="en-US" sz="2700" b="1" i="1" dirty="0" smtClean="0">
              <a:cs typeface="B Lotus" pitchFamily="2" charset="-78"/>
            </a:endParaRPr>
          </a:p>
          <a:p>
            <a:pPr algn="r" rtl="1"/>
            <a:r>
              <a:rPr lang="ar-SA" sz="2700" b="1" i="1" dirty="0" smtClean="0">
                <a:cs typeface="B Lotus" pitchFamily="2" charset="-78"/>
              </a:rPr>
              <a:t>ماده 25) غيبت غير موجه در امتحان هر درس يا بخش به منزله گرفتن نمره صفر در آن درس يا بخش و غيبت موجه در امتحان هر درس يا بخش باعث حذف آن درس يا بخش مي گردد. تشخيص موجه بودن غيبت در جلسه امتحان بر عهده شوراي آموزشي دانشگاه است</a:t>
            </a:r>
            <a:r>
              <a:rPr lang="ar-SA" sz="2700" dirty="0" smtClean="0">
                <a:cs typeface="B Lotus" pitchFamily="2" charset="-78"/>
              </a:rPr>
              <a:t>.</a:t>
            </a:r>
            <a:endParaRPr lang="en-US" sz="2700" dirty="0" smtClean="0">
              <a:cs typeface="B Lotus" pitchFamily="2" charset="-78"/>
            </a:endParaRPr>
          </a:p>
          <a:p>
            <a:endParaRPr lang="en-US" dirty="0"/>
          </a:p>
        </p:txBody>
      </p:sp>
    </p:spTree>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i="1" dirty="0" smtClean="0">
                <a:cs typeface="B Lotus" pitchFamily="2" charset="-78"/>
              </a:rPr>
              <a:t>انتخاب واحد</a:t>
            </a:r>
            <a:endParaRPr lang="en-US" b="1" i="1" dirty="0">
              <a:cs typeface="B Lotus" pitchFamily="2" charset="-78"/>
            </a:endParaRPr>
          </a:p>
        </p:txBody>
      </p:sp>
      <p:sp>
        <p:nvSpPr>
          <p:cNvPr id="3" name="Content Placeholder 2"/>
          <p:cNvSpPr>
            <a:spLocks noGrp="1"/>
          </p:cNvSpPr>
          <p:nvPr>
            <p:ph idx="1"/>
          </p:nvPr>
        </p:nvSpPr>
        <p:spPr/>
        <p:txBody>
          <a:bodyPr/>
          <a:lstStyle/>
          <a:p>
            <a:pPr algn="r" rtl="1"/>
            <a:r>
              <a:rPr lang="ar-SA" b="1" i="1" dirty="0" smtClean="0">
                <a:cs typeface="B Lotus" pitchFamily="2" charset="-78"/>
              </a:rPr>
              <a:t>ماده3) دانشجو موظف است در هر نيمسال تحصيلي در زماني كه دانشگاه اعلام مي كند براي ادامه تحصيل و انتخاب واحد به اداره آموزش مراجعه كند. عدم مراجعه دانشجو براي نام نويسي در يك نيمسال بدون اطلاع و عذر موجه به منزله ترك تحصيل است و دانشجو اخراج خواهد شد.</a:t>
            </a:r>
            <a:endParaRPr lang="en-US" b="1" i="1" dirty="0" smtClean="0">
              <a:cs typeface="B Lotus" pitchFamily="2" charset="-78"/>
            </a:endParaRPr>
          </a:p>
          <a:p>
            <a:pPr algn="r" rtl="1"/>
            <a:r>
              <a:rPr lang="ar-SA" b="1" i="1" dirty="0" smtClean="0">
                <a:cs typeface="B Lotus" pitchFamily="2" charset="-78"/>
              </a:rPr>
              <a:t>تبصره1: در موارد استثنائي كه دانشجو ترك تحصيل خود را موجه مي داند، بايد دلائل آن را حداكثر تا يك ماه قبل از پايان همان نيمسال بصورت مكتوب به اداره آموزش ارائه دهد.در صورت تاييد موجه بودن ترك تحصيل توسط شوراي آموزشي دانشگاه، آن نيمسال جزو مدت مجاز تحصيل وي محسوب و مرخصي تحصيلي براي آن نيمسال صادر مي شود</a:t>
            </a:r>
            <a:r>
              <a:rPr lang="ar-SA" dirty="0" smtClean="0"/>
              <a:t>.</a:t>
            </a:r>
            <a:endParaRPr lang="en-US" dirty="0" smtClean="0"/>
          </a:p>
          <a:p>
            <a:endParaRPr lang="en-US" dirty="0"/>
          </a:p>
        </p:txBody>
      </p:sp>
    </p:spTree>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SA" b="1" i="1" dirty="0" smtClean="0">
                <a:cs typeface="B Lotus" pitchFamily="2" charset="-78"/>
              </a:rPr>
              <a:t>واحدهاي درسي</a:t>
            </a:r>
            <a:endParaRPr lang="en-US" b="1" i="1" dirty="0">
              <a:cs typeface="B Lotus" pitchFamily="2" charset="-78"/>
            </a:endParaRPr>
          </a:p>
        </p:txBody>
      </p:sp>
      <p:sp>
        <p:nvSpPr>
          <p:cNvPr id="3" name="Content Placeholder 2"/>
          <p:cNvSpPr>
            <a:spLocks noGrp="1"/>
          </p:cNvSpPr>
          <p:nvPr>
            <p:ph idx="1"/>
          </p:nvPr>
        </p:nvSpPr>
        <p:spPr/>
        <p:txBody>
          <a:bodyPr>
            <a:normAutofit fontScale="92500"/>
          </a:bodyPr>
          <a:lstStyle/>
          <a:p>
            <a:pPr algn="r" rtl="1"/>
            <a:r>
              <a:rPr lang="ar-SA" sz="2400" b="1" i="1" dirty="0" smtClean="0">
                <a:cs typeface="B Lotus" pitchFamily="2" charset="-78"/>
              </a:rPr>
              <a:t>ماده20) دانشجو در هر نيمسال تحصيلي از مراحل اول و دوم دوره دكتري عمومي پزشكي بايد حداقل 12 و حداكثر تا 20 واحد درسي، انتخاب نمايد.</a:t>
            </a:r>
            <a:endParaRPr lang="en-US" sz="2400" b="1" i="1" dirty="0" smtClean="0">
              <a:cs typeface="B Lotus" pitchFamily="2" charset="-78"/>
            </a:endParaRPr>
          </a:p>
          <a:p>
            <a:pPr algn="r" rtl="1"/>
            <a:r>
              <a:rPr lang="ar-SA" sz="2400" b="1" i="1" dirty="0" smtClean="0">
                <a:cs typeface="B Lotus" pitchFamily="2" charset="-78"/>
              </a:rPr>
              <a:t>تبصره 1: در آخرين نيمسال تحصيلي در هر يك از مراحل اول و دوم</a:t>
            </a:r>
            <a:r>
              <a:rPr lang="fa-IR" sz="2400" b="1" i="1" dirty="0" smtClean="0">
                <a:cs typeface="B Lotus" pitchFamily="2" charset="-78"/>
              </a:rPr>
              <a:t> </a:t>
            </a:r>
            <a:r>
              <a:rPr lang="ar-SA" sz="2400" b="1" i="1" dirty="0">
                <a:solidFill>
                  <a:prstClr val="black"/>
                </a:solidFill>
                <a:cs typeface="B Lotus" pitchFamily="2" charset="-78"/>
              </a:rPr>
              <a:t>دوره دكتري عمومي </a:t>
            </a:r>
            <a:r>
              <a:rPr lang="ar-SA" sz="2400" b="1" i="1" dirty="0" smtClean="0">
                <a:solidFill>
                  <a:prstClr val="black"/>
                </a:solidFill>
                <a:cs typeface="B Lotus" pitchFamily="2" charset="-78"/>
              </a:rPr>
              <a:t>پزشكي</a:t>
            </a:r>
            <a:r>
              <a:rPr lang="fa-IR" sz="2400" b="1" i="1" dirty="0" smtClean="0">
                <a:solidFill>
                  <a:prstClr val="black"/>
                </a:solidFill>
                <a:cs typeface="B Lotus" pitchFamily="2" charset="-78"/>
              </a:rPr>
              <a:t> ، دندان</a:t>
            </a:r>
            <a:r>
              <a:rPr lang="ar-SA" sz="2400" b="1" i="1" dirty="0" smtClean="0">
                <a:solidFill>
                  <a:prstClr val="black"/>
                </a:solidFill>
                <a:cs typeface="B Lotus" pitchFamily="2" charset="-78"/>
              </a:rPr>
              <a:t>پزشكي</a:t>
            </a:r>
            <a:r>
              <a:rPr lang="fa-IR" sz="2400" b="1" i="1" dirty="0" smtClean="0">
                <a:solidFill>
                  <a:prstClr val="black"/>
                </a:solidFill>
                <a:cs typeface="B Lotus" pitchFamily="2" charset="-78"/>
              </a:rPr>
              <a:t> و داروسازی</a:t>
            </a:r>
            <a:r>
              <a:rPr lang="ar-SA" sz="2400" b="1" i="1" dirty="0" smtClean="0">
                <a:cs typeface="B Lotus" pitchFamily="2" charset="-78"/>
              </a:rPr>
              <a:t>، دانشجو از رعايت شرط حداقل 12 واحد معاف است.</a:t>
            </a:r>
            <a:endParaRPr lang="fa-IR" sz="2400" b="1" i="1" dirty="0" smtClean="0">
              <a:cs typeface="B Lotus" pitchFamily="2" charset="-78"/>
            </a:endParaRPr>
          </a:p>
          <a:p>
            <a:pPr algn="r" rtl="1"/>
            <a:r>
              <a:rPr lang="fa-IR" sz="2400" b="1" i="1" dirty="0" smtClean="0">
                <a:cs typeface="B Lotus" pitchFamily="2" charset="-78"/>
              </a:rPr>
              <a:t>در خصوص دانشجویان کارشناسی در ترم ماقبل کارآموزی در عرصه</a:t>
            </a:r>
            <a:r>
              <a:rPr lang="ar-SA" sz="2400" b="1" i="1" dirty="0">
                <a:cs typeface="B Lotus" pitchFamily="2" charset="-78"/>
              </a:rPr>
              <a:t> دانشجو از رعايت شرط حداقل 12 واحد معاف است.</a:t>
            </a:r>
            <a:endParaRPr lang="en-US" sz="2400" b="1" i="1" dirty="0" smtClean="0">
              <a:cs typeface="B Lotus" pitchFamily="2" charset="-78"/>
            </a:endParaRPr>
          </a:p>
          <a:p>
            <a:pPr algn="r" rtl="1"/>
            <a:r>
              <a:rPr lang="ar-SA" sz="2400" b="1" i="1" dirty="0" smtClean="0">
                <a:cs typeface="B Lotus" pitchFamily="2" charset="-78"/>
              </a:rPr>
              <a:t>تبصره2: در صورتي كه ميانگين كل نمرات دانشجو در يك نيمسال تحصيلي حداقل 17 باشد مي‌تواند با نظر استاد راهنما و موافقت دانشكده، در نيمسال بعد حداكثر تا 24 واحد درسي انتخاب كند.</a:t>
            </a:r>
            <a:endParaRPr lang="en-US" sz="2400" b="1" i="1" dirty="0" smtClean="0">
              <a:cs typeface="B Lotus" pitchFamily="2" charset="-78"/>
            </a:endParaRPr>
          </a:p>
          <a:p>
            <a:pPr algn="r" rtl="1"/>
            <a:r>
              <a:rPr lang="ar-SA" sz="2800" b="1" i="1" dirty="0" smtClean="0">
                <a:cs typeface="2  Aseman" pitchFamily="2" charset="-78"/>
              </a:rPr>
              <a:t>تبصره</a:t>
            </a:r>
            <a:r>
              <a:rPr lang="fa-IR" sz="2800" b="1" i="1" dirty="0" smtClean="0">
                <a:cs typeface="2  Aseman" pitchFamily="2" charset="-78"/>
              </a:rPr>
              <a:t> </a:t>
            </a:r>
            <a:r>
              <a:rPr lang="ar-SA" sz="2800" b="1" i="1" dirty="0" smtClean="0">
                <a:cs typeface="2  Aseman" pitchFamily="2" charset="-78"/>
              </a:rPr>
              <a:t>: در دوره تابستاني، دانشجو مجاز به انتخاب بيش از 6 واحد درسي </a:t>
            </a:r>
            <a:r>
              <a:rPr lang="fa-IR" sz="2800" b="1" i="1" dirty="0" smtClean="0">
                <a:cs typeface="2  Aseman" pitchFamily="2" charset="-78"/>
              </a:rPr>
              <a:t>  </a:t>
            </a:r>
            <a:r>
              <a:rPr lang="ar-SA" sz="2800" b="1" i="1" dirty="0" smtClean="0">
                <a:cs typeface="2  Aseman" pitchFamily="2" charset="-78"/>
              </a:rPr>
              <a:t>نمي باشد.</a:t>
            </a:r>
            <a:endParaRPr lang="en-US" sz="2800" b="1" i="1" dirty="0" smtClean="0">
              <a:cs typeface="2  Aseman" pitchFamily="2" charset="-78"/>
            </a:endParaRPr>
          </a:p>
          <a:p>
            <a:pPr algn="r" rtl="1"/>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SA" b="1" i="1" dirty="0" smtClean="0">
                <a:cs typeface="B Lotus" pitchFamily="2" charset="-78"/>
              </a:rPr>
              <a:t>واحدهاي درسي</a:t>
            </a:r>
            <a:r>
              <a:rPr lang="fa-IR" b="1" i="1" dirty="0" smtClean="0">
                <a:cs typeface="B Lotus" pitchFamily="2" charset="-78"/>
              </a:rPr>
              <a:t> - کارشناسی</a:t>
            </a:r>
            <a:endParaRPr lang="en-US" b="1" i="1" dirty="0">
              <a:cs typeface="B Lotus" pitchFamily="2" charset="-78"/>
            </a:endParaRPr>
          </a:p>
        </p:txBody>
      </p:sp>
      <p:sp>
        <p:nvSpPr>
          <p:cNvPr id="3" name="Content Placeholder 2"/>
          <p:cNvSpPr>
            <a:spLocks noGrp="1"/>
          </p:cNvSpPr>
          <p:nvPr>
            <p:ph idx="1"/>
          </p:nvPr>
        </p:nvSpPr>
        <p:spPr/>
        <p:txBody>
          <a:bodyPr>
            <a:normAutofit lnSpcReduction="10000"/>
          </a:bodyPr>
          <a:lstStyle/>
          <a:p>
            <a:pPr algn="r" rtl="1"/>
            <a:r>
              <a:rPr lang="ar-SA" sz="2400" b="1" i="1" dirty="0" smtClean="0">
                <a:cs typeface="B Lotus" pitchFamily="2" charset="-78"/>
              </a:rPr>
              <a:t>ماده</a:t>
            </a:r>
            <a:r>
              <a:rPr lang="fa-IR" sz="2400" b="1" i="1" dirty="0" smtClean="0">
                <a:cs typeface="B Lotus" pitchFamily="2" charset="-78"/>
              </a:rPr>
              <a:t> 12</a:t>
            </a:r>
            <a:r>
              <a:rPr lang="ar-SA" sz="2400" b="1" i="1" dirty="0" smtClean="0">
                <a:cs typeface="B Lotus" pitchFamily="2" charset="-78"/>
              </a:rPr>
              <a:t>) </a:t>
            </a:r>
            <a:r>
              <a:rPr lang="fa-IR" sz="2400" b="1" i="1" dirty="0" smtClean="0">
                <a:cs typeface="B Lotus" pitchFamily="2" charset="-78"/>
              </a:rPr>
              <a:t>اخذ واحد درسی همراه با کارآموزی در عرصه مجاز نمیباشد. </a:t>
            </a:r>
            <a:endParaRPr lang="en-US" sz="2400" b="1" i="1" dirty="0" smtClean="0">
              <a:cs typeface="B Lotus" pitchFamily="2" charset="-78"/>
            </a:endParaRPr>
          </a:p>
          <a:p>
            <a:pPr algn="r" rtl="1"/>
            <a:r>
              <a:rPr lang="ar-SA" sz="2400" b="1" i="1" dirty="0" smtClean="0">
                <a:cs typeface="B Lotus" pitchFamily="2" charset="-78"/>
              </a:rPr>
              <a:t>تبصره</a:t>
            </a:r>
            <a:r>
              <a:rPr lang="fa-IR" sz="2400" b="1" i="1" dirty="0" smtClean="0">
                <a:cs typeface="B Lotus" pitchFamily="2" charset="-78"/>
              </a:rPr>
              <a:t> 1</a:t>
            </a:r>
            <a:r>
              <a:rPr lang="ar-SA" sz="2400" b="1" i="1" dirty="0" smtClean="0">
                <a:cs typeface="B Lotus" pitchFamily="2" charset="-78"/>
              </a:rPr>
              <a:t>: در صورت</a:t>
            </a:r>
            <a:r>
              <a:rPr lang="fa-IR" sz="2400" b="1" i="1" dirty="0" smtClean="0">
                <a:cs typeface="B Lotus" pitchFamily="2" charset="-78"/>
              </a:rPr>
              <a:t> ضرورت و به تائید شورای آموزشی دانشگاه اخذ حداکثر 5 واحد درس بهمراه با کارآموزی در عرصه مجاز میباشد. همچنین با نظر دانشگاه دانشجو میتواند از یک درس معرفی به استاد ( بشرط شرکت در جلسات کلاسی ) استفاده نماید.</a:t>
            </a:r>
          </a:p>
          <a:p>
            <a:pPr algn="r" rtl="1"/>
            <a:r>
              <a:rPr lang="ar-SA" sz="2400" b="1" i="1" dirty="0" smtClean="0">
                <a:cs typeface="B Lotus" pitchFamily="2" charset="-78"/>
              </a:rPr>
              <a:t>تبصره </a:t>
            </a:r>
            <a:r>
              <a:rPr lang="fa-IR" sz="2400" b="1" i="1" dirty="0" smtClean="0">
                <a:cs typeface="B Lotus" pitchFamily="2" charset="-78"/>
              </a:rPr>
              <a:t>2</a:t>
            </a:r>
            <a:r>
              <a:rPr lang="ar-SA" sz="2400" b="1" i="1" dirty="0" smtClean="0">
                <a:cs typeface="B Lotus" pitchFamily="2" charset="-78"/>
              </a:rPr>
              <a:t>:</a:t>
            </a:r>
            <a:r>
              <a:rPr lang="fa-IR" sz="2400" b="1" i="1" dirty="0" smtClean="0">
                <a:cs typeface="B Lotus" pitchFamily="2" charset="-78"/>
              </a:rPr>
              <a:t> </a:t>
            </a:r>
            <a:r>
              <a:rPr lang="ar-SA" sz="2400" b="1" i="1" dirty="0" smtClean="0">
                <a:cs typeface="B Lotus" pitchFamily="2" charset="-78"/>
              </a:rPr>
              <a:t>در صورت</a:t>
            </a:r>
            <a:r>
              <a:rPr lang="fa-IR" sz="2400" b="1" i="1" dirty="0" smtClean="0">
                <a:cs typeface="B Lotus" pitchFamily="2" charset="-78"/>
              </a:rPr>
              <a:t>یکه دانشجو در درس معرفی به استاد مردود شود. در نیمسال بعدی ملزم به انتخاب مجدد و شرکت در جلسات کلاسی درس مذکور میباشد.</a:t>
            </a:r>
            <a:endParaRPr lang="en-US" sz="2400" b="1" i="1" dirty="0" smtClean="0">
              <a:cs typeface="B Lotus" pitchFamily="2" charset="-78"/>
            </a:endParaRPr>
          </a:p>
          <a:p>
            <a:pPr algn="r" rtl="1"/>
            <a:r>
              <a:rPr lang="ar-SA" sz="2400" b="1" i="1" dirty="0" smtClean="0">
                <a:cs typeface="2  Aseman" pitchFamily="2" charset="-78"/>
              </a:rPr>
              <a:t>تبصره</a:t>
            </a:r>
            <a:r>
              <a:rPr lang="fa-IR" sz="2400" b="1" i="1" dirty="0" smtClean="0">
                <a:cs typeface="2  Aseman" pitchFamily="2" charset="-78"/>
              </a:rPr>
              <a:t> </a:t>
            </a:r>
            <a:r>
              <a:rPr lang="ar-SA" sz="2400" b="1" i="1" dirty="0" smtClean="0">
                <a:cs typeface="2  Aseman" pitchFamily="2" charset="-78"/>
              </a:rPr>
              <a:t>: </a:t>
            </a:r>
            <a:r>
              <a:rPr lang="ar-SA" sz="2400" b="1" i="1" dirty="0" smtClean="0">
                <a:cs typeface="B Lotus" pitchFamily="2" charset="-78"/>
              </a:rPr>
              <a:t>در صورت</a:t>
            </a:r>
            <a:r>
              <a:rPr lang="fa-IR" sz="2400" b="1" i="1" dirty="0" smtClean="0">
                <a:cs typeface="B Lotus" pitchFamily="2" charset="-78"/>
              </a:rPr>
              <a:t>یکه دانشجوی کارشناسی در نیمسال قبل از کارآموزی در عرصه حداکثر 24 واحد مانده داشته باشد (و </a:t>
            </a:r>
            <a:r>
              <a:rPr lang="ar-SA" sz="2400" b="1" i="1" dirty="0" smtClean="0">
                <a:solidFill>
                  <a:prstClr val="black"/>
                </a:solidFill>
                <a:cs typeface="B Lotus" pitchFamily="2" charset="-78"/>
              </a:rPr>
              <a:t>در </a:t>
            </a:r>
            <a:r>
              <a:rPr lang="ar-SA" sz="2400" b="1" i="1" dirty="0">
                <a:solidFill>
                  <a:prstClr val="black"/>
                </a:solidFill>
                <a:cs typeface="B Lotus" pitchFamily="2" charset="-78"/>
              </a:rPr>
              <a:t>آخرين نيمسال تحصيلي در هر يك از مراحل اول و دوم</a:t>
            </a:r>
            <a:r>
              <a:rPr lang="fa-IR" sz="2400" b="1" i="1" dirty="0">
                <a:solidFill>
                  <a:prstClr val="black"/>
                </a:solidFill>
                <a:cs typeface="B Lotus" pitchFamily="2" charset="-78"/>
              </a:rPr>
              <a:t> </a:t>
            </a:r>
            <a:r>
              <a:rPr lang="ar-SA" sz="2400" b="1" i="1" dirty="0">
                <a:solidFill>
                  <a:prstClr val="black"/>
                </a:solidFill>
                <a:cs typeface="B Lotus" pitchFamily="2" charset="-78"/>
              </a:rPr>
              <a:t>دوره دكتري عمومي پزشكي</a:t>
            </a:r>
            <a:r>
              <a:rPr lang="fa-IR" sz="2400" b="1" i="1" dirty="0">
                <a:solidFill>
                  <a:prstClr val="black"/>
                </a:solidFill>
                <a:cs typeface="B Lotus" pitchFamily="2" charset="-78"/>
              </a:rPr>
              <a:t> ، دندان</a:t>
            </a:r>
            <a:r>
              <a:rPr lang="ar-SA" sz="2400" b="1" i="1" dirty="0">
                <a:solidFill>
                  <a:prstClr val="black"/>
                </a:solidFill>
                <a:cs typeface="B Lotus" pitchFamily="2" charset="-78"/>
              </a:rPr>
              <a:t>پزشكي</a:t>
            </a:r>
            <a:r>
              <a:rPr lang="fa-IR" sz="2400" b="1" i="1" dirty="0">
                <a:solidFill>
                  <a:prstClr val="black"/>
                </a:solidFill>
                <a:cs typeface="B Lotus" pitchFamily="2" charset="-78"/>
              </a:rPr>
              <a:t> و </a:t>
            </a:r>
            <a:r>
              <a:rPr lang="fa-IR" sz="2400" b="1" i="1" dirty="0" smtClean="0">
                <a:solidFill>
                  <a:prstClr val="black"/>
                </a:solidFill>
                <a:cs typeface="B Lotus" pitchFamily="2" charset="-78"/>
              </a:rPr>
              <a:t>داروسازی </a:t>
            </a:r>
            <a:r>
              <a:rPr lang="fa-IR" sz="2200" b="1" i="1" dirty="0" smtClean="0">
                <a:solidFill>
                  <a:prstClr val="black"/>
                </a:solidFill>
                <a:cs typeface="B Lotus" pitchFamily="2" charset="-78"/>
              </a:rPr>
              <a:t>)</a:t>
            </a:r>
            <a:r>
              <a:rPr lang="fa-IR" sz="2400" b="1" i="1" dirty="0" smtClean="0">
                <a:cs typeface="B Lotus" pitchFamily="2" charset="-78"/>
              </a:rPr>
              <a:t> و در ترم قبل مشروط نشده باشد، با نظر دانشکده میتواند همه آن واحدها را انتخاب نماید.</a:t>
            </a:r>
            <a:endParaRPr lang="en-US" sz="2400" b="1" i="1" dirty="0" smtClean="0">
              <a:cs typeface="2  Aseman" pitchFamily="2" charset="-78"/>
            </a:endParaRPr>
          </a:p>
          <a:p>
            <a:pPr algn="r" rtl="1"/>
            <a:endParaRPr lang="en-US" dirty="0"/>
          </a:p>
        </p:txBody>
      </p:sp>
    </p:spTree>
    <p:extLst>
      <p:ext uri="{BB962C8B-B14F-4D97-AF65-F5344CB8AC3E}">
        <p14:creationId xmlns:p14="http://schemas.microsoft.com/office/powerpoint/2010/main" val="3140488251"/>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b="1" i="1" dirty="0" smtClean="0">
                <a:cs typeface="B Lotus" pitchFamily="2" charset="-78"/>
              </a:rPr>
              <a:t> طول مدت تحصيل</a:t>
            </a:r>
            <a:endParaRPr lang="en-US" dirty="0"/>
          </a:p>
        </p:txBody>
      </p:sp>
      <p:sp>
        <p:nvSpPr>
          <p:cNvPr id="3" name="Content Placeholder 2"/>
          <p:cNvSpPr>
            <a:spLocks noGrp="1"/>
          </p:cNvSpPr>
          <p:nvPr>
            <p:ph idx="1"/>
          </p:nvPr>
        </p:nvSpPr>
        <p:spPr/>
        <p:txBody>
          <a:bodyPr>
            <a:normAutofit fontScale="92500" lnSpcReduction="20000"/>
          </a:bodyPr>
          <a:lstStyle/>
          <a:p>
            <a:pPr algn="r" rtl="1"/>
            <a:r>
              <a:rPr lang="ar-SA" b="1" i="1" dirty="0" smtClean="0">
                <a:cs typeface="B Lotus" pitchFamily="2" charset="-78"/>
              </a:rPr>
              <a:t>ماده 22) حداكثر مدت مجاز تحصيل در دوره دكتراي عمومي پزشكي 10 سال است، كه 5 سال اول به طي مراحل اول و دوم آموزش پزشكي و 5 سال باقيمانده به طي مراحل سوم و چهارم آن اختصاص دارد.</a:t>
            </a:r>
            <a:endParaRPr lang="en-US" b="1" i="1" dirty="0" smtClean="0">
              <a:cs typeface="B Lotus" pitchFamily="2" charset="-78"/>
            </a:endParaRPr>
          </a:p>
          <a:p>
            <a:pPr algn="r" rtl="1"/>
            <a:r>
              <a:rPr lang="ar-SA" b="1" i="1" dirty="0" smtClean="0">
                <a:cs typeface="B Lotus" pitchFamily="2" charset="-78"/>
              </a:rPr>
              <a:t>تبصره1: دانشجويي كه نتواند در مدت 4 سال اول دوره آموزش پزشكي، از امتحان جامع علوم پايه، نمره قبولي كسب كند و يا در 5 سال اول ، مراحل اول و دوم آموزش پزشكي را به پايان برساند، از ادامه تحصيل در رشته پزشكي محروم ميشود و در صورتي كه ميانگين نمرات درسهايي كه گذرانيده حداقل 10 باشد،‌مي تواند دستورالعمل مندرج در تبصره 2 ماده13 به رشته ديگري در مقاطع كارداني، كارشناسي پيوسته و ناپيوسته تغيير رشته بدهد.</a:t>
            </a:r>
            <a:endParaRPr lang="en-US" b="1" i="1" dirty="0" smtClean="0">
              <a:cs typeface="B Lotus" pitchFamily="2" charset="-78"/>
            </a:endParaRPr>
          </a:p>
          <a:p>
            <a:pPr algn="r" rtl="1"/>
            <a:r>
              <a:rPr lang="ar-SA" b="1" i="1" dirty="0" smtClean="0">
                <a:cs typeface="B Lotus" pitchFamily="2" charset="-78"/>
              </a:rPr>
              <a:t>تبصره 2 : دوره تحصيلي دانشجويي كه نتواند در مدت 3 سال از شروع دوره باليني به دوره كارورزي راه يابد و يا در مدت 5 سال مراحل سوم و چهارم آموزش پزشكي را به پايان برساند با تصويب شوراي آموزشي دانشگاه حداكثر 12 ماه قابل تمديد است مشروط بر آن كه مدت مجاز تحصيل وي به پايان نرسيده باشد.</a:t>
            </a:r>
            <a:endParaRPr lang="en-US" b="1" i="1" dirty="0" smtClean="0">
              <a:cs typeface="B Lotus" pitchFamily="2" charset="-78"/>
            </a:endParaRPr>
          </a:p>
          <a:p>
            <a:endParaRPr lang="en-US" dirty="0"/>
          </a:p>
        </p:txBody>
      </p: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i="1" dirty="0">
                <a:solidFill>
                  <a:srgbClr val="424456"/>
                </a:solidFill>
                <a:cs typeface="B Lotus" pitchFamily="2" charset="-78"/>
              </a:rPr>
              <a:t> طول مدت تحصيل</a:t>
            </a:r>
            <a:endParaRPr lang="en-US" dirty="0"/>
          </a:p>
        </p:txBody>
      </p:sp>
      <p:sp>
        <p:nvSpPr>
          <p:cNvPr id="3" name="Content Placeholder 2"/>
          <p:cNvSpPr>
            <a:spLocks noGrp="1"/>
          </p:cNvSpPr>
          <p:nvPr>
            <p:ph idx="1"/>
          </p:nvPr>
        </p:nvSpPr>
        <p:spPr/>
        <p:txBody>
          <a:bodyPr>
            <a:normAutofit/>
          </a:bodyPr>
          <a:lstStyle/>
          <a:p>
            <a:pPr lvl="0" algn="r" rtl="1">
              <a:buClr>
                <a:srgbClr val="A04DA3"/>
              </a:buClr>
            </a:pPr>
            <a:r>
              <a:rPr lang="ar-SA" sz="2400" b="1" i="1" dirty="0">
                <a:solidFill>
                  <a:prstClr val="black"/>
                </a:solidFill>
                <a:cs typeface="B Lotus" pitchFamily="2" charset="-78"/>
              </a:rPr>
              <a:t>ماده 22) حداكثر مدت مجاز تحصيل در دوره دكتراي عمومي </a:t>
            </a:r>
            <a:r>
              <a:rPr lang="fa-IR" sz="2400" b="1" i="1" dirty="0" smtClean="0">
                <a:solidFill>
                  <a:prstClr val="black"/>
                </a:solidFill>
                <a:cs typeface="B Lotus" pitchFamily="2" charset="-78"/>
              </a:rPr>
              <a:t>دندان</a:t>
            </a:r>
            <a:r>
              <a:rPr lang="ar-SA" sz="2400" b="1" i="1" dirty="0" smtClean="0">
                <a:solidFill>
                  <a:prstClr val="black"/>
                </a:solidFill>
                <a:cs typeface="B Lotus" pitchFamily="2" charset="-78"/>
              </a:rPr>
              <a:t>پزشكي </a:t>
            </a:r>
            <a:r>
              <a:rPr lang="fa-IR" sz="2400" b="1" i="1" dirty="0" smtClean="0">
                <a:solidFill>
                  <a:prstClr val="black"/>
                </a:solidFill>
                <a:cs typeface="B Lotus" pitchFamily="2" charset="-78"/>
              </a:rPr>
              <a:t>9</a:t>
            </a:r>
            <a:r>
              <a:rPr lang="ar-SA" sz="2400" b="1" i="1" dirty="0" smtClean="0">
                <a:solidFill>
                  <a:prstClr val="black"/>
                </a:solidFill>
                <a:cs typeface="B Lotus" pitchFamily="2" charset="-78"/>
              </a:rPr>
              <a:t>سال </a:t>
            </a:r>
            <a:r>
              <a:rPr lang="ar-SA" sz="2400" b="1" i="1" dirty="0">
                <a:solidFill>
                  <a:prstClr val="black"/>
                </a:solidFill>
                <a:cs typeface="B Lotus" pitchFamily="2" charset="-78"/>
              </a:rPr>
              <a:t>است، كه </a:t>
            </a:r>
            <a:r>
              <a:rPr lang="fa-IR" sz="2400" b="1" i="1" dirty="0" smtClean="0">
                <a:solidFill>
                  <a:prstClr val="black"/>
                </a:solidFill>
                <a:cs typeface="B Lotus" pitchFamily="2" charset="-78"/>
              </a:rPr>
              <a:t>3.5 </a:t>
            </a:r>
            <a:r>
              <a:rPr lang="ar-SA" sz="2400" b="1" i="1" dirty="0" smtClean="0">
                <a:solidFill>
                  <a:prstClr val="black"/>
                </a:solidFill>
                <a:cs typeface="B Lotus" pitchFamily="2" charset="-78"/>
              </a:rPr>
              <a:t>سال </a:t>
            </a:r>
            <a:r>
              <a:rPr lang="ar-SA" sz="2400" b="1" i="1" dirty="0">
                <a:solidFill>
                  <a:prstClr val="black"/>
                </a:solidFill>
                <a:cs typeface="B Lotus" pitchFamily="2" charset="-78"/>
              </a:rPr>
              <a:t>اول به طي </a:t>
            </a:r>
            <a:r>
              <a:rPr lang="fa-IR" sz="2400" b="1" i="1" dirty="0" smtClean="0">
                <a:solidFill>
                  <a:prstClr val="black"/>
                </a:solidFill>
                <a:cs typeface="B Lotus" pitchFamily="2" charset="-78"/>
              </a:rPr>
              <a:t>مرحله </a:t>
            </a:r>
            <a:r>
              <a:rPr lang="ar-SA" sz="2400" b="1" i="1" dirty="0" smtClean="0">
                <a:solidFill>
                  <a:prstClr val="black"/>
                </a:solidFill>
                <a:cs typeface="B Lotus" pitchFamily="2" charset="-78"/>
              </a:rPr>
              <a:t>اول و </a:t>
            </a:r>
            <a:r>
              <a:rPr lang="fa-IR" sz="2400" b="1" i="1" dirty="0" smtClean="0">
                <a:solidFill>
                  <a:prstClr val="black"/>
                </a:solidFill>
                <a:cs typeface="B Lotus" pitchFamily="2" charset="-78"/>
              </a:rPr>
              <a:t>5.5 </a:t>
            </a:r>
            <a:r>
              <a:rPr lang="ar-SA" sz="2400" b="1" i="1" dirty="0" smtClean="0">
                <a:solidFill>
                  <a:prstClr val="black"/>
                </a:solidFill>
                <a:cs typeface="B Lotus" pitchFamily="2" charset="-78"/>
              </a:rPr>
              <a:t>سال </a:t>
            </a:r>
            <a:r>
              <a:rPr lang="ar-SA" sz="2400" b="1" i="1" dirty="0">
                <a:solidFill>
                  <a:prstClr val="black"/>
                </a:solidFill>
                <a:cs typeface="B Lotus" pitchFamily="2" charset="-78"/>
              </a:rPr>
              <a:t>باقيمانده به طي </a:t>
            </a:r>
            <a:r>
              <a:rPr lang="fa-IR" sz="2400" b="1" i="1" dirty="0">
                <a:solidFill>
                  <a:prstClr val="black"/>
                </a:solidFill>
                <a:cs typeface="B Lotus" pitchFamily="2" charset="-78"/>
              </a:rPr>
              <a:t>مرحله </a:t>
            </a:r>
            <a:r>
              <a:rPr lang="ar-SA" sz="2400" b="1" i="1" dirty="0" smtClean="0">
                <a:solidFill>
                  <a:prstClr val="black"/>
                </a:solidFill>
                <a:cs typeface="B Lotus" pitchFamily="2" charset="-78"/>
              </a:rPr>
              <a:t>دوم آن </a:t>
            </a:r>
            <a:r>
              <a:rPr lang="ar-SA" sz="2400" b="1" i="1" dirty="0">
                <a:solidFill>
                  <a:prstClr val="black"/>
                </a:solidFill>
                <a:cs typeface="B Lotus" pitchFamily="2" charset="-78"/>
              </a:rPr>
              <a:t>اختصاص دارد.</a:t>
            </a:r>
            <a:endParaRPr lang="en-US" sz="2400" b="1" i="1" dirty="0">
              <a:solidFill>
                <a:prstClr val="black"/>
              </a:solidFill>
              <a:cs typeface="B Lotus" pitchFamily="2" charset="-78"/>
            </a:endParaRPr>
          </a:p>
          <a:p>
            <a:pPr lvl="0" algn="r" rtl="1">
              <a:buClr>
                <a:srgbClr val="A04DA3"/>
              </a:buClr>
            </a:pPr>
            <a:r>
              <a:rPr lang="ar-SA" sz="2400" b="1" i="1" dirty="0">
                <a:solidFill>
                  <a:prstClr val="black"/>
                </a:solidFill>
                <a:cs typeface="B Lotus" pitchFamily="2" charset="-78"/>
              </a:rPr>
              <a:t>تبصره1: دانشجويي كه </a:t>
            </a:r>
            <a:r>
              <a:rPr lang="ar-SA" sz="2400" b="1" i="1" dirty="0" smtClean="0">
                <a:solidFill>
                  <a:prstClr val="black"/>
                </a:solidFill>
                <a:cs typeface="B Lotus" pitchFamily="2" charset="-78"/>
              </a:rPr>
              <a:t>از </a:t>
            </a:r>
            <a:r>
              <a:rPr lang="ar-SA" sz="2400" b="1" i="1" dirty="0">
                <a:solidFill>
                  <a:prstClr val="black"/>
                </a:solidFill>
                <a:cs typeface="B Lotus" pitchFamily="2" charset="-78"/>
              </a:rPr>
              <a:t>ادامه تحصيل در رشته </a:t>
            </a:r>
            <a:r>
              <a:rPr lang="fa-IR" sz="2400" b="1" i="1" dirty="0">
                <a:solidFill>
                  <a:prstClr val="black"/>
                </a:solidFill>
                <a:cs typeface="B Lotus" pitchFamily="2" charset="-78"/>
              </a:rPr>
              <a:t>دندان</a:t>
            </a:r>
            <a:r>
              <a:rPr lang="ar-SA" sz="2400" b="1" i="1" dirty="0">
                <a:solidFill>
                  <a:prstClr val="black"/>
                </a:solidFill>
                <a:cs typeface="B Lotus" pitchFamily="2" charset="-78"/>
              </a:rPr>
              <a:t>پزشكي </a:t>
            </a:r>
            <a:r>
              <a:rPr lang="ar-SA" sz="2400" b="1" i="1" dirty="0" smtClean="0">
                <a:solidFill>
                  <a:prstClr val="black"/>
                </a:solidFill>
                <a:cs typeface="B Lotus" pitchFamily="2" charset="-78"/>
              </a:rPr>
              <a:t>محروم </a:t>
            </a:r>
            <a:r>
              <a:rPr lang="ar-SA" sz="2400" b="1" i="1" dirty="0">
                <a:solidFill>
                  <a:prstClr val="black"/>
                </a:solidFill>
                <a:cs typeface="B Lotus" pitchFamily="2" charset="-78"/>
              </a:rPr>
              <a:t>ميشود </a:t>
            </a:r>
            <a:r>
              <a:rPr lang="fa-IR" sz="2400" b="1" i="1" dirty="0" smtClean="0">
                <a:solidFill>
                  <a:prstClr val="black"/>
                </a:solidFill>
                <a:cs typeface="B Lotus" pitchFamily="2" charset="-78"/>
              </a:rPr>
              <a:t>،</a:t>
            </a:r>
            <a:r>
              <a:rPr lang="ar-SA" sz="2400" b="1" i="1" dirty="0" smtClean="0">
                <a:solidFill>
                  <a:prstClr val="black"/>
                </a:solidFill>
                <a:cs typeface="B Lotus" pitchFamily="2" charset="-78"/>
              </a:rPr>
              <a:t> </a:t>
            </a:r>
            <a:r>
              <a:rPr lang="ar-SA" sz="2400" b="1" i="1" dirty="0">
                <a:solidFill>
                  <a:prstClr val="black"/>
                </a:solidFill>
                <a:cs typeface="B Lotus" pitchFamily="2" charset="-78"/>
              </a:rPr>
              <a:t>در صورتي كه ميانگين نمرات درسهايي كه گذرانيده حداقل 10 باشد،‌مي تواند دستورالعمل مندرج در تبصره 2 ماده13 به رشته ديگري در مقاطع كارداني، كارشناسي پيوسته و ناپيوسته تغيير رشته بدهد.</a:t>
            </a:r>
            <a:endParaRPr lang="en-US" sz="2400" b="1" i="1" dirty="0">
              <a:solidFill>
                <a:prstClr val="black"/>
              </a:solidFill>
              <a:cs typeface="B Lotus" pitchFamily="2" charset="-78"/>
            </a:endParaRPr>
          </a:p>
          <a:p>
            <a:pPr lvl="0" algn="r" rtl="1">
              <a:buClr>
                <a:srgbClr val="A04DA3"/>
              </a:buClr>
            </a:pPr>
            <a:r>
              <a:rPr lang="ar-SA" sz="2400" b="1" i="1" dirty="0">
                <a:solidFill>
                  <a:prstClr val="black"/>
                </a:solidFill>
                <a:cs typeface="B Lotus" pitchFamily="2" charset="-78"/>
              </a:rPr>
              <a:t>تبصره 2 : دوره تحصيلي دانشجويي كه نتواند در مدت </a:t>
            </a:r>
            <a:r>
              <a:rPr lang="fa-IR" sz="2400" b="1" i="1" dirty="0" smtClean="0">
                <a:solidFill>
                  <a:prstClr val="black"/>
                </a:solidFill>
                <a:cs typeface="B Lotus" pitchFamily="2" charset="-78"/>
              </a:rPr>
              <a:t>5.5</a:t>
            </a:r>
            <a:r>
              <a:rPr lang="ar-SA" sz="2400" b="1" i="1" dirty="0" smtClean="0">
                <a:solidFill>
                  <a:prstClr val="black"/>
                </a:solidFill>
                <a:cs typeface="B Lotus" pitchFamily="2" charset="-78"/>
              </a:rPr>
              <a:t>سال </a:t>
            </a:r>
            <a:r>
              <a:rPr lang="ar-SA" sz="2400" b="1" i="1" dirty="0">
                <a:solidFill>
                  <a:prstClr val="black"/>
                </a:solidFill>
                <a:cs typeface="B Lotus" pitchFamily="2" charset="-78"/>
              </a:rPr>
              <a:t>از شروع </a:t>
            </a:r>
            <a:r>
              <a:rPr lang="fa-IR" sz="2400" b="1" i="1" dirty="0">
                <a:solidFill>
                  <a:prstClr val="black"/>
                </a:solidFill>
                <a:cs typeface="B Lotus" pitchFamily="2" charset="-78"/>
              </a:rPr>
              <a:t>مرحله </a:t>
            </a:r>
            <a:r>
              <a:rPr lang="ar-SA" sz="2400" b="1" i="1" dirty="0">
                <a:solidFill>
                  <a:prstClr val="black"/>
                </a:solidFill>
                <a:cs typeface="B Lotus" pitchFamily="2" charset="-78"/>
              </a:rPr>
              <a:t>دوم </a:t>
            </a:r>
            <a:r>
              <a:rPr lang="ar-SA" sz="2400" b="1" i="1" dirty="0" smtClean="0">
                <a:solidFill>
                  <a:prstClr val="black"/>
                </a:solidFill>
                <a:cs typeface="B Lotus" pitchFamily="2" charset="-78"/>
              </a:rPr>
              <a:t>آموزش </a:t>
            </a:r>
            <a:r>
              <a:rPr lang="fa-IR" sz="2400" b="1" i="1" dirty="0">
                <a:solidFill>
                  <a:prstClr val="black"/>
                </a:solidFill>
                <a:cs typeface="B Lotus" pitchFamily="2" charset="-78"/>
              </a:rPr>
              <a:t>دندان</a:t>
            </a:r>
            <a:r>
              <a:rPr lang="ar-SA" sz="2400" b="1" i="1" dirty="0">
                <a:solidFill>
                  <a:prstClr val="black"/>
                </a:solidFill>
                <a:cs typeface="B Lotus" pitchFamily="2" charset="-78"/>
              </a:rPr>
              <a:t>پزشكي </a:t>
            </a:r>
            <a:r>
              <a:rPr lang="fa-IR" sz="2400" b="1" i="1" dirty="0" smtClean="0">
                <a:solidFill>
                  <a:prstClr val="black"/>
                </a:solidFill>
                <a:cs typeface="B Lotus" pitchFamily="2" charset="-78"/>
              </a:rPr>
              <a:t>خود </a:t>
            </a:r>
            <a:r>
              <a:rPr lang="ar-SA" sz="2400" b="1" i="1" dirty="0" smtClean="0">
                <a:solidFill>
                  <a:prstClr val="black"/>
                </a:solidFill>
                <a:cs typeface="B Lotus" pitchFamily="2" charset="-78"/>
              </a:rPr>
              <a:t>را </a:t>
            </a:r>
            <a:r>
              <a:rPr lang="ar-SA" sz="2400" b="1" i="1" dirty="0">
                <a:solidFill>
                  <a:prstClr val="black"/>
                </a:solidFill>
                <a:cs typeface="B Lotus" pitchFamily="2" charset="-78"/>
              </a:rPr>
              <a:t>به پايان برساند با تصويب شوراي آموزشي دانشگاه حداكثر 12 ماه قابل تمديد است مشروط بر آن كه مدت مجاز تحصيل وي به پايان نرسيده باشد.</a:t>
            </a:r>
            <a:endParaRPr lang="en-US" sz="2400" b="1" i="1" dirty="0">
              <a:solidFill>
                <a:prstClr val="black"/>
              </a:solidFill>
              <a:cs typeface="B Lotus" pitchFamily="2" charset="-78"/>
            </a:endParaRPr>
          </a:p>
          <a:p>
            <a:endParaRPr lang="en-US" dirty="0"/>
          </a:p>
        </p:txBody>
      </p:sp>
    </p:spTree>
    <p:extLst>
      <p:ext uri="{BB962C8B-B14F-4D97-AF65-F5344CB8AC3E}">
        <p14:creationId xmlns:p14="http://schemas.microsoft.com/office/powerpoint/2010/main" val="9080577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362</TotalTime>
  <Words>4549</Words>
  <Application>Microsoft Office PowerPoint</Application>
  <PresentationFormat>On-screen Show (4:3)</PresentationFormat>
  <Paragraphs>160</Paragraphs>
  <Slides>39</Slides>
  <Notes>0</Notes>
  <HiddenSlides>0</HiddenSlides>
  <MMClips>1</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Flow</vt:lpstr>
      <vt:lpstr>PowerPoint Presentation</vt:lpstr>
      <vt:lpstr>کاظم آخربین</vt:lpstr>
      <vt:lpstr>حضور وغیاب در کلاسهای درسی و جلسات امتحانی </vt:lpstr>
      <vt:lpstr>حضور وغیاب در کلاسهای درسی و جلسات امتحانی </vt:lpstr>
      <vt:lpstr>انتخاب واحد</vt:lpstr>
      <vt:lpstr>واحدهاي درسي</vt:lpstr>
      <vt:lpstr>واحدهاي درسي - کارشناسی</vt:lpstr>
      <vt:lpstr> طول مدت تحصيل</vt:lpstr>
      <vt:lpstr> طول مدت تحصيل</vt:lpstr>
      <vt:lpstr> طول مدت تحصيل</vt:lpstr>
      <vt:lpstr> طول مدت تحصيل  - کارشناسی</vt:lpstr>
      <vt:lpstr>حذف و اضافه</vt:lpstr>
      <vt:lpstr>مراحل برنامه دوره دكتري عمومي پزشكي</vt:lpstr>
      <vt:lpstr>مراحل برنامه دوره دكتري عمومي پزشكي</vt:lpstr>
      <vt:lpstr>مراحل برنامه دوره دكتري عمومي پزشكي</vt:lpstr>
      <vt:lpstr>مراحل برنامه دوره دكتري عمومي دندانپزشکی</vt:lpstr>
      <vt:lpstr>مراحل برنامه دوره دكتري عمومي داروسازی</vt:lpstr>
      <vt:lpstr>ارزيابي پيشرفت تحصيلي دانشجو</vt:lpstr>
      <vt:lpstr>ارزيابي پيشرفت تحصيلي دانشجو</vt:lpstr>
      <vt:lpstr>ارزيابي پيشرفت تحصيلي دانشجو</vt:lpstr>
      <vt:lpstr>ارزيابي پيشرفت تحصيلي دانشجو</vt:lpstr>
      <vt:lpstr>ارزيابي پيشرفت تحصيلي دانشجو</vt:lpstr>
      <vt:lpstr>ارزيابي پيشرفت تحصيلي دانشجو</vt:lpstr>
      <vt:lpstr>ارزيابي پيشرفت تحصيلي دانشجو - کارشناسی</vt:lpstr>
      <vt:lpstr>ارزيابي پيشرفت تحصيلي دانشجو</vt:lpstr>
      <vt:lpstr>ارزيابي پيشرفت تحصيلي دانشجو</vt:lpstr>
      <vt:lpstr>مرخصي تحصيلي </vt:lpstr>
      <vt:lpstr>مرخصي تحصيلي - کارشناسی</vt:lpstr>
      <vt:lpstr>مرخصي تحصيلي </vt:lpstr>
      <vt:lpstr>انتقال </vt:lpstr>
      <vt:lpstr>انتقال </vt:lpstr>
      <vt:lpstr>انتقال   - کارشناسی</vt:lpstr>
      <vt:lpstr>دانشجوي ميهمان</vt:lpstr>
      <vt:lpstr>دانشجوي ميهمان - کارشناسی</vt:lpstr>
      <vt:lpstr>تغيير رشته</vt:lpstr>
      <vt:lpstr>تغيير رشته - کارشناسی</vt:lpstr>
      <vt:lpstr>پذيرش واحدهاي درسي</vt:lpstr>
      <vt:lpstr>PowerPoint Presentation</vt:lpstr>
      <vt:lpstr>موفق باشید.</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حضور وغیاب در کلاسهای درسی و جلسات امتحانی</dc:title>
  <dc:creator>Administrator</dc:creator>
  <cp:lastModifiedBy>akharbin</cp:lastModifiedBy>
  <cp:revision>128</cp:revision>
  <dcterms:created xsi:type="dcterms:W3CDTF">2006-08-16T00:00:00Z</dcterms:created>
  <dcterms:modified xsi:type="dcterms:W3CDTF">2019-11-19T03:33:54Z</dcterms:modified>
</cp:coreProperties>
</file>