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6" r:id="rId3"/>
    <p:sldId id="258" r:id="rId4"/>
    <p:sldId id="274" r:id="rId5"/>
    <p:sldId id="259" r:id="rId6"/>
    <p:sldId id="260" r:id="rId7"/>
    <p:sldId id="261" r:id="rId8"/>
    <p:sldId id="275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6" r:id="rId22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89" d="100"/>
          <a:sy n="89" d="100"/>
        </p:scale>
        <p:origin x="102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EB864D4-BEE1-4255-8EE2-1C900F0F0AD5}" type="datetimeFigureOut">
              <a:rPr lang="fa-IR" smtClean="0"/>
              <a:t>1441/05/03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701AF13-BB7A-401C-A194-FFCD19102E57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485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864D4-BEE1-4255-8EE2-1C900F0F0AD5}" type="datetimeFigureOut">
              <a:rPr lang="fa-IR" smtClean="0"/>
              <a:t>1441/05/03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AF13-BB7A-401C-A194-FFCD19102E5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5932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864D4-BEE1-4255-8EE2-1C900F0F0AD5}" type="datetimeFigureOut">
              <a:rPr lang="fa-IR" smtClean="0"/>
              <a:t>1441/05/03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AF13-BB7A-401C-A194-FFCD19102E57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45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864D4-BEE1-4255-8EE2-1C900F0F0AD5}" type="datetimeFigureOut">
              <a:rPr lang="fa-IR" smtClean="0"/>
              <a:t>1441/05/03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AF13-BB7A-401C-A194-FFCD19102E57}" type="slidenum">
              <a:rPr lang="fa-IR" smtClean="0"/>
              <a:t>‹#›</a:t>
            </a:fld>
            <a:endParaRPr lang="fa-I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106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864D4-BEE1-4255-8EE2-1C900F0F0AD5}" type="datetimeFigureOut">
              <a:rPr lang="fa-IR" smtClean="0"/>
              <a:t>1441/05/03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AF13-BB7A-401C-A194-FFCD19102E5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97238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864D4-BEE1-4255-8EE2-1C900F0F0AD5}" type="datetimeFigureOut">
              <a:rPr lang="fa-IR" smtClean="0"/>
              <a:t>1441/05/03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AF13-BB7A-401C-A194-FFCD19102E57}" type="slidenum">
              <a:rPr lang="fa-IR" smtClean="0"/>
              <a:t>‹#›</a:t>
            </a:fld>
            <a:endParaRPr lang="fa-I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112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864D4-BEE1-4255-8EE2-1C900F0F0AD5}" type="datetimeFigureOut">
              <a:rPr lang="fa-IR" smtClean="0"/>
              <a:t>1441/05/03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AF13-BB7A-401C-A194-FFCD19102E57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537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864D4-BEE1-4255-8EE2-1C900F0F0AD5}" type="datetimeFigureOut">
              <a:rPr lang="fa-IR" smtClean="0"/>
              <a:t>1441/05/03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AF13-BB7A-401C-A194-FFCD19102E57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612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864D4-BEE1-4255-8EE2-1C900F0F0AD5}" type="datetimeFigureOut">
              <a:rPr lang="fa-IR" smtClean="0"/>
              <a:t>1441/05/03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AF13-BB7A-401C-A194-FFCD19102E57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475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864D4-BEE1-4255-8EE2-1C900F0F0AD5}" type="datetimeFigureOut">
              <a:rPr lang="fa-IR" smtClean="0"/>
              <a:t>1441/05/03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AF13-BB7A-401C-A194-FFCD19102E5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65595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864D4-BEE1-4255-8EE2-1C900F0F0AD5}" type="datetimeFigureOut">
              <a:rPr lang="fa-IR" smtClean="0"/>
              <a:t>1441/05/03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AF13-BB7A-401C-A194-FFCD19102E57}" type="slidenum">
              <a:rPr lang="fa-IR" smtClean="0"/>
              <a:t>‹#›</a:t>
            </a:fld>
            <a:endParaRPr lang="fa-I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361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864D4-BEE1-4255-8EE2-1C900F0F0AD5}" type="datetimeFigureOut">
              <a:rPr lang="fa-IR" smtClean="0"/>
              <a:t>1441/05/03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AF13-BB7A-401C-A194-FFCD19102E5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6533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864D4-BEE1-4255-8EE2-1C900F0F0AD5}" type="datetimeFigureOut">
              <a:rPr lang="fa-IR" smtClean="0"/>
              <a:t>1441/05/03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AF13-BB7A-401C-A194-FFCD19102E57}" type="slidenum">
              <a:rPr lang="fa-IR" smtClean="0"/>
              <a:t>‹#›</a:t>
            </a:fld>
            <a:endParaRPr lang="fa-I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731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864D4-BEE1-4255-8EE2-1C900F0F0AD5}" type="datetimeFigureOut">
              <a:rPr lang="fa-IR" smtClean="0"/>
              <a:t>1441/05/03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AF13-BB7A-401C-A194-FFCD19102E57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093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864D4-BEE1-4255-8EE2-1C900F0F0AD5}" type="datetimeFigureOut">
              <a:rPr lang="fa-IR" smtClean="0"/>
              <a:t>1441/05/03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AF13-BB7A-401C-A194-FFCD19102E5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50125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864D4-BEE1-4255-8EE2-1C900F0F0AD5}" type="datetimeFigureOut">
              <a:rPr lang="fa-IR" smtClean="0"/>
              <a:t>1441/05/03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AF13-BB7A-401C-A194-FFCD19102E57}" type="slidenum">
              <a:rPr lang="fa-IR" smtClean="0"/>
              <a:t>‹#›</a:t>
            </a:fld>
            <a:endParaRPr lang="fa-I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818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864D4-BEE1-4255-8EE2-1C900F0F0AD5}" type="datetimeFigureOut">
              <a:rPr lang="fa-IR" smtClean="0"/>
              <a:t>1441/05/03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1AF13-BB7A-401C-A194-FFCD19102E5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88383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EB864D4-BEE1-4255-8EE2-1C900F0F0AD5}" type="datetimeFigureOut">
              <a:rPr lang="fa-IR" smtClean="0"/>
              <a:t>1441/05/03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701AF13-BB7A-401C-A194-FFCD19102E5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4792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Forms/&#1606;&#1592;&#1585;%20&#1582;&#1608;&#1575;&#1607;&#1740;%20&#1575;&#1586;%20&#1583;&#1575;&#1606;&#1588;&#1580;&#1608;&#1740;&#1575;&#1606;%20&#1576;&#1582;&#1588;%20&#1607;&#1575;&#1740;%20&#1576;&#1575;&#1604;&#1740;&#1606;&#1740;.pdf" TargetMode="External"/><Relationship Id="rId2" Type="http://schemas.openxmlformats.org/officeDocument/2006/relationships/hyperlink" Target="Forms/&#1606;&#1592;&#1585;%20&#1582;&#1608;&#1575;&#1607;&#1740;%20&#1575;&#1586;%20&#1583;&#1587;&#1578;&#1740;&#1575;&#1585;&#1575;&#1606;%20&#1576;&#1582;&#1588;%20&#1607;&#1575;&#1740;%20&#1576;&#1575;&#1604;&#1740;&#1606;&#1740;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1606;&#1592;&#1585;%20&#1582;&#1608;&#1575;&#1607;&#1740;%20&#1575;&#1586;%20&#1605;&#1593;&#1575;&#1608;&#1606;%20&#1583;&#1575;&#1606;&#1588;&#1705;&#1583;&#1607;%20&#1576;&#1607;%20&#1575;&#1593;&#1590;&#1575;&#1740;%20&#1607;&#1740;&#1575;&#1578;%20&#1593;&#1604;&#1605;&#1740;.docx" TargetMode="External"/><Relationship Id="rId2" Type="http://schemas.openxmlformats.org/officeDocument/2006/relationships/hyperlink" Target="Forms/&#1606;&#1592;&#1585;%20&#1582;&#1608;&#1575;&#1607;&#1610;%20&#1575;&#1586;%20&#1605;&#1583;&#1610;&#1585;%20&#1711;&#1585;&#1608;&#1607;%20&#1583;&#1585;%20&#1575;&#1585;&#1578;&#1576;&#1575;&#1591;%20&#1576;&#1575;%20&#1603;&#1610;&#1601;&#1610;&#1578;%20&#1578;&#1583;&#1585;&#1610;&#1587;%20&#1593;&#1590;&#1608;%20&#1607;&#1610;&#1575;&#1578;%20&#1593;&#1604;&#1605;&#1610;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&#1606;&#1592;&#1585;&#1582;&#1608;&#1575;&#1607;&#1740;%20&#1575;&#1586;%20&#1585;&#1574;&#1740;&#1587;%20&#1583;&#1575;&#1606;&#1588;&#1705;&#1583;&#1607;%20&#1576;&#1607;%20&#1605;&#1583;&#1740;&#1585;&#1575;&#1606;%20&#1711;&#1585;&#1608;&#1607;.docx" TargetMode="External"/><Relationship Id="rId4" Type="http://schemas.openxmlformats.org/officeDocument/2006/relationships/hyperlink" Target="Forms/&#1606;&#1592;&#1585;%20&#1582;&#1608;&#1575;&#1607;&#1610;%20&#1575;&#1586;%20&#1605;&#1593;&#1575;&#1608;&#1606;%20&#1570;&#1605;&#1608;&#1586;&#1588;&#1740;%20&#1576;&#1740;&#1605;&#1575;&#1585;&#1587;&#1578;&#1575;&#1606;%20&#1583;&#1585;%20&#1575;&#1585;&#1578;&#1576;&#1575;&#1591;%20&#1576;&#1575;%20&#1603;&#1610;&#1601;&#1610;&#1578;%20&#1578;&#1583;&#1585;&#1610;&#1587;%20&#1593;&#1590;&#1608;%20&#1607;&#1610;&#1575;&#1578;%20&#1593;&#1604;&#1605;&#1610;.pdf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Forms/&#1601;&#1593;&#1575;&#1604;&#1740;&#1578;%20&#1607;&#1575;&#1740;%20&#1570;&#1605;&#1608;&#1586;&#1588;&#1740;%20-%20&#1570;&#1586;&#1605;&#1608;&#1606;.pdf" TargetMode="External"/><Relationship Id="rId2" Type="http://schemas.openxmlformats.org/officeDocument/2006/relationships/hyperlink" Target="Forms/(&#1605;&#1740;&#1586;&#1575;&#1606;%20&#1587;&#1575;&#1593;&#1575;&#1578;%20&#1581;&#1590;&#1608;&#1585;%20&#1583;&#1585;%20&#1588;&#1608;&#1585;&#1575;&#1607;&#1575;&#1548;%20&#1583;&#1575;&#1608;&#1585;&#1740;%20&#1662;&#1575;&#1740;&#1575;&#1606;%20&#1606;&#1575;&#1605;&#1607;%20&#1608;%20....)%20&#1583;&#1575;&#1606;&#1588;&#1705;&#1583;&#1607;%20&#1662;&#1586;&#1588;&#1705;&#1740;-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ارزشیابی اساتید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Isazadehfar</a:t>
            </a:r>
          </a:p>
          <a:p>
            <a:r>
              <a:rPr lang="en-US" dirty="0" smtClean="0"/>
              <a:t>Associate Professor of Community &amp; Preventive Medicine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560618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نظرسنجی از دانشجویان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fa-IR" dirty="0" smtClean="0"/>
              <a:t>در </a:t>
            </a:r>
            <a:r>
              <a:rPr lang="fa-IR" dirty="0"/>
              <a:t>بخش </a:t>
            </a:r>
            <a:r>
              <a:rPr lang="fa-IR" dirty="0" smtClean="0"/>
              <a:t>دانشجويی </a:t>
            </a:r>
            <a:r>
              <a:rPr lang="fa-IR" dirty="0"/>
              <a:t>در </a:t>
            </a:r>
            <a:r>
              <a:rPr lang="fa-IR" dirty="0">
                <a:solidFill>
                  <a:srgbClr val="FF0000"/>
                </a:solidFill>
              </a:rPr>
              <a:t>سيستم تحت وب </a:t>
            </a:r>
            <a:r>
              <a:rPr lang="fa-IR" dirty="0"/>
              <a:t>از يك فرم ادغام يافته جهت </a:t>
            </a:r>
            <a:r>
              <a:rPr lang="fa-IR" dirty="0" smtClean="0"/>
              <a:t>بررسی </a:t>
            </a:r>
            <a:r>
              <a:rPr lang="fa-IR" dirty="0"/>
              <a:t>توان </a:t>
            </a:r>
            <a:r>
              <a:rPr lang="fa-IR" dirty="0" smtClean="0"/>
              <a:t>علمی – آموزشی </a:t>
            </a:r>
            <a:r>
              <a:rPr lang="fa-IR" dirty="0"/>
              <a:t>و رفتار </a:t>
            </a:r>
            <a:r>
              <a:rPr lang="fa-IR" dirty="0" smtClean="0"/>
              <a:t>علمی – اجتماعی برای </a:t>
            </a:r>
            <a:r>
              <a:rPr lang="fa-IR" dirty="0"/>
              <a:t>دروس </a:t>
            </a:r>
            <a:r>
              <a:rPr lang="fa-IR" dirty="0" smtClean="0"/>
              <a:t>نظری </a:t>
            </a:r>
            <a:r>
              <a:rPr lang="fa-IR" dirty="0"/>
              <a:t>و </a:t>
            </a:r>
            <a:r>
              <a:rPr lang="fa-IR" dirty="0" smtClean="0"/>
              <a:t>بررسی </a:t>
            </a:r>
            <a:r>
              <a:rPr lang="fa-IR" dirty="0"/>
              <a:t>توان </a:t>
            </a:r>
            <a:r>
              <a:rPr lang="fa-IR" dirty="0" smtClean="0"/>
              <a:t>عملی برای </a:t>
            </a:r>
            <a:r>
              <a:rPr lang="fa-IR" dirty="0"/>
              <a:t>دروس </a:t>
            </a:r>
            <a:r>
              <a:rPr lang="fa-IR" dirty="0" smtClean="0"/>
              <a:t>عملی </a:t>
            </a:r>
            <a:r>
              <a:rPr lang="fa-IR" dirty="0"/>
              <a:t>استفاده </a:t>
            </a:r>
            <a:r>
              <a:rPr lang="fa-IR" dirty="0" smtClean="0"/>
              <a:t>می </a:t>
            </a:r>
            <a:r>
              <a:rPr lang="fa-IR" dirty="0"/>
              <a:t>گردد. </a:t>
            </a:r>
            <a:endParaRPr lang="fa-IR" dirty="0" smtClean="0"/>
          </a:p>
          <a:p>
            <a:pPr algn="just"/>
            <a:r>
              <a:rPr lang="fa-IR" dirty="0" smtClean="0"/>
              <a:t>جهت ارزشيابی </a:t>
            </a:r>
            <a:r>
              <a:rPr lang="fa-IR" dirty="0"/>
              <a:t>دروس </a:t>
            </a:r>
            <a:r>
              <a:rPr lang="fa-IR" dirty="0" smtClean="0"/>
              <a:t>كارآموزی </a:t>
            </a:r>
            <a:r>
              <a:rPr lang="fa-IR" dirty="0"/>
              <a:t>و </a:t>
            </a:r>
            <a:r>
              <a:rPr lang="fa-IR" dirty="0" smtClean="0"/>
              <a:t>كارورزی </a:t>
            </a:r>
            <a:r>
              <a:rPr lang="fa-IR" dirty="0"/>
              <a:t>در عرصه </a:t>
            </a:r>
            <a:r>
              <a:rPr lang="fa-IR" dirty="0" smtClean="0"/>
              <a:t>(دانشكده پرستاری </a:t>
            </a:r>
            <a:r>
              <a:rPr lang="fa-IR" dirty="0"/>
              <a:t>و </a:t>
            </a:r>
            <a:r>
              <a:rPr lang="fa-IR" dirty="0" smtClean="0"/>
              <a:t>مامايی) </a:t>
            </a:r>
            <a:r>
              <a:rPr lang="fa-IR" dirty="0"/>
              <a:t>و دروس </a:t>
            </a:r>
            <a:r>
              <a:rPr lang="fa-IR" dirty="0" smtClean="0"/>
              <a:t>بالينی </a:t>
            </a:r>
            <a:r>
              <a:rPr lang="fa-IR" dirty="0" smtClean="0">
                <a:hlinkClick r:id="rId2" action="ppaction://hlinkfile"/>
              </a:rPr>
              <a:t>دستياران</a:t>
            </a:r>
            <a:r>
              <a:rPr lang="fa-IR" dirty="0"/>
              <a:t>، </a:t>
            </a:r>
            <a:r>
              <a:rPr lang="fa-IR" dirty="0">
                <a:hlinkClick r:id="rId3" action="ppaction://hlinkfile"/>
              </a:rPr>
              <a:t>كارآموزان و كارورزان </a:t>
            </a:r>
            <a:r>
              <a:rPr lang="fa-IR" dirty="0" smtClean="0"/>
              <a:t>(دانشكده پزشكی) </a:t>
            </a:r>
            <a:r>
              <a:rPr lang="fa-IR" dirty="0"/>
              <a:t>از فرم </a:t>
            </a:r>
            <a:r>
              <a:rPr lang="fa-IR" dirty="0" smtClean="0"/>
              <a:t>نظرخواهی </a:t>
            </a:r>
            <a:r>
              <a:rPr lang="fa-IR" dirty="0"/>
              <a:t>دانشجويان در ارتباط با كيفيت تدريس اعضا هيات </a:t>
            </a:r>
            <a:r>
              <a:rPr lang="fa-IR" dirty="0" smtClean="0"/>
              <a:t>علمی </a:t>
            </a:r>
            <a:r>
              <a:rPr lang="fa-IR" dirty="0"/>
              <a:t>استفاده </a:t>
            </a:r>
            <a:r>
              <a:rPr lang="fa-IR" dirty="0" smtClean="0"/>
              <a:t>می </a:t>
            </a:r>
            <a:r>
              <a:rPr lang="fa-IR" dirty="0"/>
              <a:t>گردد </a:t>
            </a:r>
            <a:r>
              <a:rPr lang="fa-IR" dirty="0" smtClean="0"/>
              <a:t>که </a:t>
            </a:r>
            <a:r>
              <a:rPr lang="fa-IR" dirty="0"/>
              <a:t>قبل از شروع امتحانات بين دانشجويان توزيع و پس از </a:t>
            </a:r>
            <a:r>
              <a:rPr lang="fa-IR" dirty="0" smtClean="0"/>
              <a:t>تكمیل و جمع آوری به </a:t>
            </a:r>
            <a:r>
              <a:rPr lang="fa-IR" dirty="0"/>
              <a:t>مركز مطالعات و توسعه آموزش </a:t>
            </a:r>
            <a:r>
              <a:rPr lang="fa-IR" dirty="0" smtClean="0"/>
              <a:t>پزشكی </a:t>
            </a:r>
            <a:r>
              <a:rPr lang="fa-IR" dirty="0"/>
              <a:t>ارسال </a:t>
            </a:r>
            <a:r>
              <a:rPr lang="fa-IR" dirty="0" smtClean="0"/>
              <a:t>می </a:t>
            </a:r>
            <a:r>
              <a:rPr lang="fa-IR" dirty="0"/>
              <a:t>گردد. </a:t>
            </a:r>
            <a:endParaRPr lang="fa-IR" dirty="0" smtClean="0"/>
          </a:p>
          <a:p>
            <a:pPr algn="just"/>
            <a:r>
              <a:rPr lang="fa-IR" dirty="0" smtClean="0"/>
              <a:t>تکمیل فرم های نظرسنجی از دانشجویان در </a:t>
            </a:r>
            <a:r>
              <a:rPr lang="fa-IR" dirty="0" smtClean="0">
                <a:solidFill>
                  <a:srgbClr val="0070C0"/>
                </a:solidFill>
              </a:rPr>
              <a:t>آبان تا آذر ماه هر سال </a:t>
            </a:r>
            <a:r>
              <a:rPr lang="fa-IR" dirty="0" smtClean="0"/>
              <a:t>انجام می شود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833280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نظرسنجی از مسئولین و همکاران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 dirty="0" smtClean="0"/>
              <a:t>اعضای هیات علمی توسط مسئولین (</a:t>
            </a:r>
            <a:r>
              <a:rPr lang="fa-IR" dirty="0" smtClean="0">
                <a:hlinkClick r:id="rId2" action="ppaction://hlinkfile"/>
              </a:rPr>
              <a:t>مدیران گروه</a:t>
            </a:r>
            <a:r>
              <a:rPr lang="fa-IR" dirty="0" smtClean="0"/>
              <a:t>، </a:t>
            </a:r>
            <a:r>
              <a:rPr lang="fa-IR" dirty="0" smtClean="0">
                <a:hlinkClick r:id="rId3" action="ppaction://hlinkfile"/>
              </a:rPr>
              <a:t>معاونین آموزش بالینی </a:t>
            </a:r>
            <a:r>
              <a:rPr lang="fa-IR" dirty="0" smtClean="0"/>
              <a:t>و </a:t>
            </a:r>
            <a:r>
              <a:rPr lang="fa-IR" dirty="0" smtClean="0">
                <a:hlinkClick r:id="rId4" action="ppaction://hlinkfile"/>
              </a:rPr>
              <a:t>مرکز آموزشی </a:t>
            </a:r>
            <a:r>
              <a:rPr lang="fa-IR" dirty="0" smtClean="0"/>
              <a:t>و علوم پایه، </a:t>
            </a:r>
            <a:r>
              <a:rPr lang="fa-IR" dirty="0" smtClean="0">
                <a:hlinkClick r:id="rId5" action="ppaction://hlinkfile"/>
              </a:rPr>
              <a:t>رئیس دانشکده</a:t>
            </a:r>
            <a:r>
              <a:rPr lang="fa-IR" dirty="0" smtClean="0"/>
              <a:t>) و همکاران مورد ارزشیابی قرار می گیرند</a:t>
            </a:r>
          </a:p>
          <a:p>
            <a:pPr algn="just"/>
            <a:r>
              <a:rPr lang="fa-IR" dirty="0" smtClean="0"/>
              <a:t>تکمیل فرم های نظرسنجی از مسئولین و مدیران گروه در </a:t>
            </a:r>
            <a:r>
              <a:rPr lang="fa-IR" dirty="0" smtClean="0">
                <a:solidFill>
                  <a:srgbClr val="0070C0"/>
                </a:solidFill>
              </a:rPr>
              <a:t>آذر تا دی ماه هر سال </a:t>
            </a:r>
            <a:r>
              <a:rPr lang="fa-IR" dirty="0" smtClean="0"/>
              <a:t>انجام می گیرد</a:t>
            </a:r>
          </a:p>
          <a:p>
            <a:endParaRPr lang="fa-IR" dirty="0" smtClean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621346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انواع فرم های نظرسنجی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فرم نظرسنجی کلیه دانشکده ها غیر از گروه های بالینی</a:t>
            </a:r>
          </a:p>
          <a:p>
            <a:r>
              <a:rPr lang="fa-IR" dirty="0" smtClean="0"/>
              <a:t>فرم نظرسنجی بخش های بالینی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206411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فرم های نظرسنجی كليه دانشكده ها - غير از گروه های بالينی دانشكده ها: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fa-IR" dirty="0" smtClean="0"/>
              <a:t>فرم نظرخواهی از مدير </a:t>
            </a:r>
            <a:r>
              <a:rPr lang="fa-IR" dirty="0"/>
              <a:t>گروه در ارتباط با كيفيت تدريس اعضا هيات </a:t>
            </a:r>
            <a:r>
              <a:rPr lang="fa-IR" dirty="0" smtClean="0"/>
              <a:t>علمی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a-IR" dirty="0" smtClean="0"/>
              <a:t>فرم نظرخواهی </a:t>
            </a:r>
            <a:r>
              <a:rPr lang="fa-IR" dirty="0"/>
              <a:t>از معاون </a:t>
            </a:r>
            <a:r>
              <a:rPr lang="fa-IR" dirty="0" smtClean="0"/>
              <a:t>آموزشی علوم پايه دانشكده </a:t>
            </a:r>
            <a:r>
              <a:rPr lang="fa-IR" dirty="0"/>
              <a:t>ها در مورد اعضا هيات </a:t>
            </a:r>
            <a:r>
              <a:rPr lang="fa-IR" dirty="0" smtClean="0"/>
              <a:t>علمی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a-IR" dirty="0" smtClean="0"/>
              <a:t>فرم نظرخواهی </a:t>
            </a:r>
            <a:r>
              <a:rPr lang="fa-IR" dirty="0"/>
              <a:t>از رئيس دانشكده به مديران </a:t>
            </a:r>
            <a:r>
              <a:rPr lang="fa-IR" dirty="0" smtClean="0"/>
              <a:t>گروه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a-IR" dirty="0" smtClean="0"/>
              <a:t>فرم نظرخواهی </a:t>
            </a:r>
            <a:r>
              <a:rPr lang="fa-IR" dirty="0"/>
              <a:t>از همكاران در مورد عضو هيات </a:t>
            </a:r>
            <a:r>
              <a:rPr lang="fa-IR" dirty="0" smtClean="0"/>
              <a:t>علمی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052968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فرم های نظرسنجی بخش بالينی: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fa-IR" dirty="0" smtClean="0"/>
              <a:t>فرم نظرخواهی </a:t>
            </a:r>
            <a:r>
              <a:rPr lang="fa-IR" dirty="0"/>
              <a:t>از معاون </a:t>
            </a:r>
            <a:r>
              <a:rPr lang="fa-IR" dirty="0" smtClean="0"/>
              <a:t>آموزشی </a:t>
            </a:r>
            <a:r>
              <a:rPr lang="fa-IR" dirty="0"/>
              <a:t>مركز </a:t>
            </a:r>
            <a:r>
              <a:rPr lang="fa-IR" dirty="0" smtClean="0"/>
              <a:t>آموزشی درمانی در </a:t>
            </a:r>
            <a:r>
              <a:rPr lang="fa-IR" dirty="0"/>
              <a:t>مورد اعضا </a:t>
            </a:r>
            <a:r>
              <a:rPr lang="fa-IR" dirty="0" smtClean="0"/>
              <a:t>هيات علمی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a-IR" dirty="0" smtClean="0"/>
              <a:t>فرم نظرخواهی ازمدير </a:t>
            </a:r>
            <a:r>
              <a:rPr lang="fa-IR" dirty="0"/>
              <a:t>گروه در ارتباط با كيفيت تدريس اعضا هيات </a:t>
            </a:r>
            <a:r>
              <a:rPr lang="fa-IR" dirty="0" smtClean="0"/>
              <a:t>علمی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a-IR" dirty="0" smtClean="0"/>
              <a:t>فرم نظرخواهی </a:t>
            </a:r>
            <a:r>
              <a:rPr lang="fa-IR" dirty="0"/>
              <a:t>از معاون </a:t>
            </a:r>
            <a:r>
              <a:rPr lang="fa-IR" dirty="0" smtClean="0"/>
              <a:t>آموزشی بالينی </a:t>
            </a:r>
            <a:r>
              <a:rPr lang="fa-IR" dirty="0"/>
              <a:t>دانشكده ها در مورد اعضا هيات </a:t>
            </a:r>
            <a:r>
              <a:rPr lang="fa-IR" dirty="0" smtClean="0"/>
              <a:t>علمی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a-IR" dirty="0" smtClean="0"/>
              <a:t>فرم نظرخواهی </a:t>
            </a:r>
            <a:r>
              <a:rPr lang="fa-IR" dirty="0"/>
              <a:t>از رئيس دانشكده به مديران </a:t>
            </a:r>
            <a:r>
              <a:rPr lang="fa-IR" dirty="0" smtClean="0"/>
              <a:t>گروه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a-IR" dirty="0" smtClean="0"/>
              <a:t>فرم نظرخواهی </a:t>
            </a:r>
            <a:r>
              <a:rPr lang="fa-IR" dirty="0"/>
              <a:t>از همكاران در مورد عضو هيات </a:t>
            </a:r>
            <a:r>
              <a:rPr lang="fa-IR" dirty="0" smtClean="0"/>
              <a:t>علمی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188045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سهم نمره کیفیت آموزشی اساتید</a:t>
            </a:r>
            <a:endParaRPr lang="fa-I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0851203"/>
              </p:ext>
            </p:extLst>
          </p:nvPr>
        </p:nvGraphicFramePr>
        <p:xfrm>
          <a:off x="1295402" y="2443163"/>
          <a:ext cx="9601198" cy="2328864"/>
        </p:xfrm>
        <a:graphic>
          <a:graphicData uri="http://schemas.openxmlformats.org/drawingml/2006/table">
            <a:tbl>
              <a:tblPr rtl="1" firstRow="1" bandRow="1">
                <a:tableStyleId>{C4B1156A-380E-4F78-BDF5-A606A8083BF9}</a:tableStyleId>
              </a:tblPr>
              <a:tblGrid>
                <a:gridCol w="4800599"/>
                <a:gridCol w="4800599"/>
              </a:tblGrid>
              <a:tr h="582216">
                <a:tc>
                  <a:txBody>
                    <a:bodyPr/>
                    <a:lstStyle/>
                    <a:p>
                      <a:pPr rtl="1"/>
                      <a:r>
                        <a:rPr lang="fa-IR" b="0" dirty="0" smtClean="0"/>
                        <a:t>نظرخواهی از رده های مختلف فراگیران</a:t>
                      </a:r>
                      <a:endParaRPr lang="fa-IR" b="0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0" dirty="0" smtClean="0"/>
                        <a:t>حداقل 40%</a:t>
                      </a:r>
                      <a:endParaRPr lang="fa-IR" b="0" dirty="0"/>
                    </a:p>
                  </a:txBody>
                  <a:tcPr marL="83489" marR="83489"/>
                </a:tc>
              </a:tr>
              <a:tr h="582216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نظرخواهی توسط مدیران و مسئولین ذیربط</a:t>
                      </a:r>
                      <a:endParaRPr lang="fa-IR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حداقل 40%</a:t>
                      </a:r>
                      <a:endParaRPr lang="fa-IR" dirty="0"/>
                    </a:p>
                  </a:txBody>
                  <a:tcPr marL="83489" marR="83489"/>
                </a:tc>
              </a:tr>
              <a:tr h="582216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نظرخواهی از همکاران</a:t>
                      </a:r>
                      <a:endParaRPr lang="fa-IR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حداقل 20%</a:t>
                      </a:r>
                      <a:endParaRPr lang="fa-IR" dirty="0"/>
                    </a:p>
                  </a:txBody>
                  <a:tcPr marL="83489" marR="83489"/>
                </a:tc>
              </a:tr>
              <a:tr h="582216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جمع نمره</a:t>
                      </a:r>
                      <a:endParaRPr lang="fa-IR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20</a:t>
                      </a:r>
                      <a:endParaRPr lang="fa-IR" dirty="0"/>
                    </a:p>
                  </a:txBody>
                  <a:tcPr marL="83489" marR="8348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4586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چگونگی </a:t>
            </a:r>
            <a:r>
              <a:rPr lang="fa-IR" dirty="0"/>
              <a:t>تحليل كيفيت تدريس و نحوه </a:t>
            </a:r>
            <a:r>
              <a:rPr lang="fa-IR" dirty="0" smtClean="0"/>
              <a:t>مداخله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fa-IR" dirty="0"/>
              <a:t>جهت ارتقا كيفيت تدريس </a:t>
            </a:r>
            <a:r>
              <a:rPr lang="fa-IR" dirty="0" smtClean="0"/>
              <a:t>اساتيد در </a:t>
            </a:r>
            <a:r>
              <a:rPr lang="fa-IR" dirty="0"/>
              <a:t>مورد </a:t>
            </a:r>
            <a:r>
              <a:rPr lang="fa-IR" dirty="0" smtClean="0"/>
              <a:t>دروسی </a:t>
            </a:r>
            <a:r>
              <a:rPr lang="fa-IR" dirty="0"/>
              <a:t>كه توسط دانشجويان </a:t>
            </a:r>
            <a:r>
              <a:rPr lang="fa-IR" dirty="0" smtClean="0"/>
              <a:t>امتيازدهی شده </a:t>
            </a:r>
            <a:r>
              <a:rPr lang="fa-IR" dirty="0"/>
              <a:t>است چنانچه نمره بدست آمده كمتر از حداقل </a:t>
            </a:r>
            <a:r>
              <a:rPr lang="fa-IR" dirty="0" smtClean="0"/>
              <a:t>های </a:t>
            </a:r>
            <a:r>
              <a:rPr lang="fa-IR" dirty="0"/>
              <a:t>تعريف شده در آئين نامه ارتقا باشد</a:t>
            </a:r>
            <a:r>
              <a:rPr lang="fa-IR" dirty="0" smtClean="0"/>
              <a:t>، ريز </a:t>
            </a:r>
            <a:r>
              <a:rPr lang="fa-IR" dirty="0"/>
              <a:t>نمره كارنامه كيفيت </a:t>
            </a:r>
            <a:r>
              <a:rPr lang="fa-IR" dirty="0" smtClean="0"/>
              <a:t>تدريس در </a:t>
            </a:r>
            <a:r>
              <a:rPr lang="fa-IR" dirty="0"/>
              <a:t>آيتم </a:t>
            </a:r>
            <a:r>
              <a:rPr lang="fa-IR" dirty="0" smtClean="0"/>
              <a:t>های مربوط </a:t>
            </a:r>
            <a:r>
              <a:rPr lang="fa-IR" dirty="0"/>
              <a:t>به همان درس استخراج شده و </a:t>
            </a:r>
            <a:r>
              <a:rPr lang="fa-IR" dirty="0">
                <a:solidFill>
                  <a:srgbClr val="0070C0"/>
                </a:solidFill>
              </a:rPr>
              <a:t>محرمانه به استاد </a:t>
            </a:r>
            <a:r>
              <a:rPr lang="fa-IR" dirty="0" smtClean="0">
                <a:solidFill>
                  <a:srgbClr val="0070C0"/>
                </a:solidFill>
              </a:rPr>
              <a:t>مربوطه طی </a:t>
            </a:r>
            <a:r>
              <a:rPr lang="fa-IR" dirty="0">
                <a:solidFill>
                  <a:srgbClr val="0070C0"/>
                </a:solidFill>
              </a:rPr>
              <a:t>نامه </a:t>
            </a:r>
            <a:r>
              <a:rPr lang="fa-IR" dirty="0" smtClean="0">
                <a:solidFill>
                  <a:srgbClr val="0070C0"/>
                </a:solidFill>
              </a:rPr>
              <a:t>ای </a:t>
            </a:r>
            <a:r>
              <a:rPr lang="fa-IR" dirty="0"/>
              <a:t>ارسال </a:t>
            </a:r>
            <a:r>
              <a:rPr lang="fa-IR" dirty="0" smtClean="0"/>
              <a:t>می </a:t>
            </a:r>
            <a:r>
              <a:rPr lang="fa-IR" dirty="0"/>
              <a:t>گردد و </a:t>
            </a:r>
            <a:r>
              <a:rPr lang="fa-IR" dirty="0" smtClean="0">
                <a:solidFill>
                  <a:srgbClr val="0070C0"/>
                </a:solidFill>
              </a:rPr>
              <a:t>طی جلسه ای حضوری </a:t>
            </a:r>
            <a:r>
              <a:rPr lang="fa-IR" dirty="0">
                <a:solidFill>
                  <a:srgbClr val="0070C0"/>
                </a:solidFill>
              </a:rPr>
              <a:t>در خصوص </a:t>
            </a:r>
            <a:r>
              <a:rPr lang="fa-IR" dirty="0" smtClean="0">
                <a:solidFill>
                  <a:srgbClr val="0070C0"/>
                </a:solidFill>
              </a:rPr>
              <a:t>راهكارهای </a:t>
            </a:r>
            <a:r>
              <a:rPr lang="fa-IR" dirty="0">
                <a:solidFill>
                  <a:srgbClr val="0070C0"/>
                </a:solidFill>
              </a:rPr>
              <a:t>ارتقا كيفيت در </a:t>
            </a:r>
            <a:r>
              <a:rPr lang="en-US" dirty="0" smtClean="0">
                <a:solidFill>
                  <a:srgbClr val="0070C0"/>
                </a:solidFill>
              </a:rPr>
              <a:t>EDC</a:t>
            </a:r>
            <a:r>
              <a:rPr lang="fa-IR" dirty="0" smtClean="0">
                <a:solidFill>
                  <a:srgbClr val="0070C0"/>
                </a:solidFill>
              </a:rPr>
              <a:t> </a:t>
            </a:r>
            <a:r>
              <a:rPr lang="fa-IR" dirty="0" smtClean="0"/>
              <a:t>گفتگو می شود</a:t>
            </a:r>
          </a:p>
          <a:p>
            <a:pPr algn="just"/>
            <a:r>
              <a:rPr lang="fa-IR" dirty="0" smtClean="0"/>
              <a:t>در صورت تكرار </a:t>
            </a:r>
            <a:r>
              <a:rPr lang="fa-IR" dirty="0"/>
              <a:t>اين وضعيت در سال </a:t>
            </a:r>
            <a:r>
              <a:rPr lang="fa-IR" dirty="0" smtClean="0"/>
              <a:t>تحصيلی </a:t>
            </a:r>
            <a:r>
              <a:rPr lang="fa-IR" dirty="0"/>
              <a:t>بعد، در خصوص مداخله </a:t>
            </a:r>
            <a:r>
              <a:rPr lang="fa-IR" dirty="0" smtClean="0"/>
              <a:t>های </a:t>
            </a:r>
            <a:r>
              <a:rPr lang="fa-IR" dirty="0"/>
              <a:t>لازم در </a:t>
            </a:r>
            <a:r>
              <a:rPr lang="fa-IR" dirty="0">
                <a:solidFill>
                  <a:srgbClr val="0070C0"/>
                </a:solidFill>
              </a:rPr>
              <a:t>كميته ارتقا كيفيت آموزش</a:t>
            </a:r>
            <a:r>
              <a:rPr lang="fa-IR" dirty="0"/>
              <a:t> بر حسب مورد تصميم </a:t>
            </a:r>
            <a:r>
              <a:rPr lang="fa-IR" dirty="0" smtClean="0"/>
              <a:t>گيری می شود. </a:t>
            </a:r>
          </a:p>
          <a:p>
            <a:pPr algn="just"/>
            <a:r>
              <a:rPr lang="fa-IR" dirty="0" smtClean="0">
                <a:solidFill>
                  <a:srgbClr val="FF0000"/>
                </a:solidFill>
              </a:rPr>
              <a:t>طبق </a:t>
            </a:r>
            <a:r>
              <a:rPr lang="fa-IR" dirty="0">
                <a:solidFill>
                  <a:srgbClr val="FF0000"/>
                </a:solidFill>
              </a:rPr>
              <a:t>آئين نامه حداقل امتياز لازم در هر دوره ارتقا </a:t>
            </a:r>
            <a:r>
              <a:rPr lang="fa-IR" dirty="0" smtClean="0">
                <a:solidFill>
                  <a:srgbClr val="FF0000"/>
                </a:solidFill>
              </a:rPr>
              <a:t>برای استادياری: 15 ، دانشياری:16 </a:t>
            </a:r>
            <a:r>
              <a:rPr lang="fa-IR" dirty="0">
                <a:solidFill>
                  <a:srgbClr val="FF0000"/>
                </a:solidFill>
              </a:rPr>
              <a:t>و </a:t>
            </a:r>
            <a:r>
              <a:rPr lang="fa-IR" dirty="0" smtClean="0">
                <a:solidFill>
                  <a:srgbClr val="FF0000"/>
                </a:solidFill>
              </a:rPr>
              <a:t>استادی:17 می باشد</a:t>
            </a:r>
          </a:p>
          <a:p>
            <a:pPr algn="just"/>
            <a:r>
              <a:rPr lang="fa-IR" dirty="0" smtClean="0"/>
              <a:t>كميته </a:t>
            </a:r>
            <a:r>
              <a:rPr lang="fa-IR" dirty="0"/>
              <a:t>ارتقا كيفيت آموزش متشكل از رئيس دانشكده </a:t>
            </a:r>
            <a:r>
              <a:rPr lang="fa-IR" dirty="0" smtClean="0"/>
              <a:t>مربوطه، معاون آموزشی </a:t>
            </a:r>
            <a:r>
              <a:rPr lang="fa-IR" dirty="0"/>
              <a:t>دانشكده، مسئول </a:t>
            </a:r>
            <a:r>
              <a:rPr lang="en-US" dirty="0" smtClean="0"/>
              <a:t>EDO</a:t>
            </a:r>
            <a:r>
              <a:rPr lang="fa-IR" dirty="0" smtClean="0"/>
              <a:t> دانشكده، مدير </a:t>
            </a:r>
            <a:r>
              <a:rPr lang="fa-IR" dirty="0"/>
              <a:t>گروه مربوطه و خود فرد هيات </a:t>
            </a:r>
            <a:r>
              <a:rPr lang="fa-IR" dirty="0" smtClean="0"/>
              <a:t>علمی می </a:t>
            </a:r>
            <a:r>
              <a:rPr lang="fa-IR" dirty="0"/>
              <a:t>باشد</a:t>
            </a:r>
          </a:p>
        </p:txBody>
      </p:sp>
    </p:spTree>
    <p:extLst>
      <p:ext uri="{BB962C8B-B14F-4D97-AF65-F5344CB8AC3E}">
        <p14:creationId xmlns:p14="http://schemas.microsoft.com/office/powerpoint/2010/main" val="2489765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كميت آموزشی: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 dirty="0"/>
              <a:t>شامل تعداد </a:t>
            </a:r>
            <a:r>
              <a:rPr lang="fa-IR" dirty="0" smtClean="0"/>
              <a:t>واحدهای </a:t>
            </a:r>
            <a:r>
              <a:rPr lang="fa-IR" dirty="0"/>
              <a:t>تدريس و تعداد پايان نامه </a:t>
            </a:r>
            <a:r>
              <a:rPr lang="fa-IR" dirty="0" smtClean="0"/>
              <a:t>هايی كه </a:t>
            </a:r>
            <a:r>
              <a:rPr lang="fa-IR" dirty="0"/>
              <a:t>اساتيد محترم مسئوليت </a:t>
            </a:r>
            <a:r>
              <a:rPr lang="fa-IR" dirty="0" smtClean="0"/>
              <a:t>راهنمايی </a:t>
            </a:r>
            <a:r>
              <a:rPr lang="fa-IR" dirty="0"/>
              <a:t>و يا مشاوره آنها را تقبل نموده </a:t>
            </a:r>
            <a:r>
              <a:rPr lang="fa-IR" dirty="0" smtClean="0"/>
              <a:t>اند </a:t>
            </a:r>
          </a:p>
          <a:p>
            <a:pPr algn="just"/>
            <a:r>
              <a:rPr lang="fa-IR" dirty="0" smtClean="0"/>
              <a:t>كليه </a:t>
            </a:r>
            <a:r>
              <a:rPr lang="fa-IR" dirty="0"/>
              <a:t>مستندات لازم ازطريق دفاتر توسعه آموزش دانشكده به </a:t>
            </a:r>
            <a:r>
              <a:rPr lang="en-US" dirty="0" smtClean="0"/>
              <a:t>EDC</a:t>
            </a:r>
            <a:r>
              <a:rPr lang="fa-IR" dirty="0" smtClean="0"/>
              <a:t> ارسال می گردد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829874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روند انجام ارزشیابی کیفیت و کمیت آموزشی اساتید: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fa-IR" dirty="0" smtClean="0"/>
              <a:t>وظيفه ارسال</a:t>
            </a:r>
            <a:r>
              <a:rPr lang="fa-IR" dirty="0"/>
              <a:t>، دريافت و عودت دادن فرم </a:t>
            </a:r>
            <a:r>
              <a:rPr lang="fa-IR" dirty="0" smtClean="0"/>
              <a:t>های ارزشيابی </a:t>
            </a:r>
            <a:r>
              <a:rPr lang="fa-IR" dirty="0"/>
              <a:t>تكميل شده </a:t>
            </a:r>
            <a:r>
              <a:rPr lang="fa-IR" dirty="0" smtClean="0"/>
              <a:t>فراگيران </a:t>
            </a:r>
            <a:r>
              <a:rPr lang="fa-IR" dirty="0"/>
              <a:t>، مسئولين و همكاران به </a:t>
            </a:r>
            <a:r>
              <a:rPr lang="en-US" dirty="0" smtClean="0"/>
              <a:t>EDC</a:t>
            </a:r>
            <a:r>
              <a:rPr lang="fa-IR" dirty="0" smtClean="0"/>
              <a:t> بعهده دفاتر توسعه بوده وآناليز </a:t>
            </a:r>
            <a:r>
              <a:rPr lang="fa-IR" dirty="0"/>
              <a:t>آن بعهده واحد </a:t>
            </a:r>
            <a:r>
              <a:rPr lang="fa-IR" dirty="0" smtClean="0"/>
              <a:t>ارزشيابی </a:t>
            </a:r>
            <a:r>
              <a:rPr lang="fa-IR" dirty="0"/>
              <a:t>مركز مطالعات </a:t>
            </a:r>
            <a:r>
              <a:rPr lang="fa-IR" dirty="0" smtClean="0"/>
              <a:t>می </a:t>
            </a:r>
            <a:r>
              <a:rPr lang="fa-IR" dirty="0"/>
              <a:t>باشد</a:t>
            </a:r>
            <a:r>
              <a:rPr lang="fa-IR" dirty="0" smtClean="0"/>
              <a:t>. </a:t>
            </a:r>
          </a:p>
          <a:p>
            <a:pPr algn="just"/>
            <a:r>
              <a:rPr lang="fa-IR" dirty="0" smtClean="0"/>
              <a:t>درارزشيابی </a:t>
            </a:r>
            <a:r>
              <a:rPr lang="fa-IR" dirty="0"/>
              <a:t>تحت وب هر عضو هيات </a:t>
            </a:r>
            <a:r>
              <a:rPr lang="fa-IR" dirty="0" smtClean="0"/>
              <a:t>علمی </a:t>
            </a:r>
            <a:r>
              <a:rPr lang="fa-IR" dirty="0"/>
              <a:t>موظف </a:t>
            </a:r>
            <a:r>
              <a:rPr lang="fa-IR" dirty="0" smtClean="0"/>
              <a:t>است در </a:t>
            </a:r>
            <a:r>
              <a:rPr lang="fa-IR" dirty="0"/>
              <a:t>هر نيمسال </a:t>
            </a:r>
            <a:r>
              <a:rPr lang="fa-IR" dirty="0" smtClean="0"/>
              <a:t>تحصيلی </a:t>
            </a:r>
            <a:r>
              <a:rPr lang="fa-IR" dirty="0"/>
              <a:t>در برنامه سما دروس خود را </a:t>
            </a:r>
            <a:r>
              <a:rPr lang="fa-IR" dirty="0" smtClean="0"/>
              <a:t>بررسی و </a:t>
            </a:r>
            <a:r>
              <a:rPr lang="fa-IR" dirty="0"/>
              <a:t>چنانچه </a:t>
            </a:r>
            <a:r>
              <a:rPr lang="fa-IR" dirty="0" smtClean="0"/>
              <a:t>درسی </a:t>
            </a:r>
            <a:r>
              <a:rPr lang="fa-IR" dirty="0"/>
              <a:t>مربوط به فرد نباشد مراتب را به مركز </a:t>
            </a:r>
            <a:r>
              <a:rPr lang="fa-IR" dirty="0" smtClean="0"/>
              <a:t>فناوری اطلاعات دانشگاه </a:t>
            </a:r>
            <a:r>
              <a:rPr lang="fa-IR" dirty="0"/>
              <a:t>اعلام نمايد. </a:t>
            </a:r>
            <a:r>
              <a:rPr lang="fa-IR" dirty="0" smtClean="0"/>
              <a:t>درغيراينصورت پس از  اعلام </a:t>
            </a:r>
            <a:r>
              <a:rPr lang="fa-IR" dirty="0"/>
              <a:t>نتايج </a:t>
            </a:r>
            <a:r>
              <a:rPr lang="fa-IR" dirty="0" smtClean="0"/>
              <a:t>ارزشيابی </a:t>
            </a:r>
            <a:r>
              <a:rPr lang="fa-IR" dirty="0"/>
              <a:t>به هيچ گونه </a:t>
            </a:r>
            <a:r>
              <a:rPr lang="fa-IR" dirty="0" smtClean="0"/>
              <a:t>اعتراضی </a:t>
            </a:r>
            <a:r>
              <a:rPr lang="fa-IR" dirty="0"/>
              <a:t>در اين خصوص </a:t>
            </a:r>
            <a:r>
              <a:rPr lang="fa-IR" dirty="0" smtClean="0"/>
              <a:t>ترتيب </a:t>
            </a:r>
            <a:r>
              <a:rPr lang="fa-IR" dirty="0"/>
              <a:t>اثر داده نخواهد </a:t>
            </a:r>
            <a:r>
              <a:rPr lang="fa-IR" dirty="0" smtClean="0"/>
              <a:t>شد.</a:t>
            </a:r>
          </a:p>
          <a:p>
            <a:pPr algn="just"/>
            <a:r>
              <a:rPr lang="fa-IR" dirty="0" smtClean="0"/>
              <a:t>به </a:t>
            </a:r>
            <a:r>
              <a:rPr lang="fa-IR" dirty="0"/>
              <a:t>منظور افزايش مشاركت در </a:t>
            </a:r>
            <a:r>
              <a:rPr lang="fa-IR" dirty="0" smtClean="0"/>
              <a:t>نظرسنجی </a:t>
            </a:r>
            <a:r>
              <a:rPr lang="fa-IR" dirty="0"/>
              <a:t>اخذ كارت ورود به جلسه امتحانات </a:t>
            </a:r>
            <a:r>
              <a:rPr lang="fa-IR" dirty="0" smtClean="0"/>
              <a:t>برای </a:t>
            </a:r>
            <a:r>
              <a:rPr lang="fa-IR" dirty="0"/>
              <a:t>دانشجويان مشروط به تكميل فرم </a:t>
            </a:r>
            <a:r>
              <a:rPr lang="fa-IR" dirty="0" smtClean="0"/>
              <a:t>های نظرسنجی می </a:t>
            </a:r>
            <a:r>
              <a:rPr lang="fa-IR" dirty="0"/>
              <a:t>باشد</a:t>
            </a:r>
          </a:p>
        </p:txBody>
      </p:sp>
    </p:spTree>
    <p:extLst>
      <p:ext uri="{BB962C8B-B14F-4D97-AF65-F5344CB8AC3E}">
        <p14:creationId xmlns:p14="http://schemas.microsoft.com/office/powerpoint/2010/main" val="3821260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قسمت فعاليت های </a:t>
            </a:r>
            <a:r>
              <a:rPr lang="fa-IR" dirty="0" smtClean="0">
                <a:hlinkClick r:id="rId2" action="ppaction://hlinkfile"/>
              </a:rPr>
              <a:t>علمی</a:t>
            </a:r>
            <a:r>
              <a:rPr lang="fa-IR" dirty="0" smtClean="0"/>
              <a:t> </a:t>
            </a:r>
            <a:r>
              <a:rPr lang="fa-IR" dirty="0" smtClean="0">
                <a:hlinkClick r:id="rId3" action="ppaction://hlinkfile"/>
              </a:rPr>
              <a:t>اجرائی</a:t>
            </a:r>
            <a:r>
              <a:rPr lang="fa-IR" dirty="0" smtClean="0"/>
              <a:t>: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 dirty="0" smtClean="0"/>
              <a:t>قسمتی </a:t>
            </a:r>
            <a:r>
              <a:rPr lang="fa-IR" dirty="0"/>
              <a:t>از فعاليت </a:t>
            </a:r>
            <a:r>
              <a:rPr lang="fa-IR" dirty="0" smtClean="0"/>
              <a:t>های اجرايی </a:t>
            </a:r>
            <a:r>
              <a:rPr lang="fa-IR" dirty="0"/>
              <a:t>كه در دانشكده انجام </a:t>
            </a:r>
            <a:r>
              <a:rPr lang="fa-IR" dirty="0" smtClean="0"/>
              <a:t>می </a:t>
            </a:r>
            <a:r>
              <a:rPr lang="fa-IR" dirty="0"/>
              <a:t>گيرد </a:t>
            </a:r>
            <a:r>
              <a:rPr lang="fa-IR" dirty="0" smtClean="0"/>
              <a:t>توسط </a:t>
            </a:r>
            <a:r>
              <a:rPr lang="fa-IR" dirty="0"/>
              <a:t>دفاتر توسعه دانشكده ها در پايان هر سال </a:t>
            </a:r>
            <a:r>
              <a:rPr lang="fa-IR" dirty="0" smtClean="0"/>
              <a:t>تحصيلی مطابق </a:t>
            </a:r>
            <a:r>
              <a:rPr lang="fa-IR" dirty="0"/>
              <a:t>با فرم </a:t>
            </a:r>
            <a:r>
              <a:rPr lang="fa-IR" dirty="0" smtClean="0"/>
              <a:t>ضميمه تكميل </a:t>
            </a:r>
            <a:r>
              <a:rPr lang="fa-IR" dirty="0"/>
              <a:t>و بعد از تاييد توسط رئيس دانشكده به </a:t>
            </a:r>
            <a:r>
              <a:rPr lang="en-US" dirty="0" smtClean="0"/>
              <a:t>EDC</a:t>
            </a:r>
            <a:r>
              <a:rPr lang="fa-IR" dirty="0" smtClean="0"/>
              <a:t> ارسال می گردد و </a:t>
            </a:r>
            <a:r>
              <a:rPr lang="fa-IR" dirty="0"/>
              <a:t>مستندات ساير فعاليت ها از قبيل شركت در كميته ها و شوراها با استعلام از مراكز </a:t>
            </a:r>
            <a:r>
              <a:rPr lang="fa-IR" dirty="0" smtClean="0"/>
              <a:t>آموزشی – درمانی </a:t>
            </a:r>
            <a:r>
              <a:rPr lang="fa-IR" dirty="0"/>
              <a:t>و ساير معاونت ها جمع </a:t>
            </a:r>
            <a:r>
              <a:rPr lang="fa-IR" dirty="0" smtClean="0"/>
              <a:t>آوری می </a:t>
            </a:r>
            <a:r>
              <a:rPr lang="fa-IR" dirty="0"/>
              <a:t>شود</a:t>
            </a:r>
            <a:r>
              <a:rPr lang="fa-IR" dirty="0" smtClean="0"/>
              <a:t>.</a:t>
            </a:r>
          </a:p>
          <a:p>
            <a:pPr algn="just"/>
            <a:r>
              <a:rPr lang="fa-IR" dirty="0" smtClean="0"/>
              <a:t>تبصره</a:t>
            </a:r>
            <a:r>
              <a:rPr lang="fa-IR" dirty="0"/>
              <a:t>: </a:t>
            </a:r>
            <a:r>
              <a:rPr lang="fa-IR" dirty="0" smtClean="0"/>
              <a:t>فعالیت هايی فقط عضو هيات علمی از آن مطلع می </a:t>
            </a:r>
            <a:r>
              <a:rPr lang="fa-IR" dirty="0"/>
              <a:t>باشد لازم است مستندات مربوط به آن فعاليت توسط </a:t>
            </a:r>
            <a:r>
              <a:rPr lang="fa-IR" dirty="0" smtClean="0"/>
              <a:t>خود </a:t>
            </a:r>
            <a:r>
              <a:rPr lang="fa-IR" dirty="0"/>
              <a:t>فرد به </a:t>
            </a:r>
            <a:r>
              <a:rPr lang="en-US" dirty="0"/>
              <a:t>EDO </a:t>
            </a:r>
            <a:r>
              <a:rPr lang="fa-IR" dirty="0" smtClean="0"/>
              <a:t> يا </a:t>
            </a:r>
            <a:r>
              <a:rPr lang="en-US" dirty="0" smtClean="0"/>
              <a:t> EDC</a:t>
            </a:r>
            <a:r>
              <a:rPr lang="fa-IR" dirty="0"/>
              <a:t>تحويل داده شود تا در كارنامه لحاظ شود</a:t>
            </a:r>
          </a:p>
        </p:txBody>
      </p:sp>
    </p:spTree>
    <p:extLst>
      <p:ext uri="{BB962C8B-B14F-4D97-AF65-F5344CB8AC3E}">
        <p14:creationId xmlns:p14="http://schemas.microsoft.com/office/powerpoint/2010/main" val="3715022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تعریف ارزشیابی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 dirty="0"/>
              <a:t>فرايند </a:t>
            </a:r>
            <a:r>
              <a:rPr lang="fa-IR" dirty="0" smtClean="0"/>
              <a:t>ارزشياب</a:t>
            </a:r>
            <a:r>
              <a:rPr lang="fa-IR" dirty="0"/>
              <a:t>ی</a:t>
            </a:r>
            <a:r>
              <a:rPr lang="fa-IR" dirty="0" smtClean="0"/>
              <a:t> استاد، فرايندی </a:t>
            </a:r>
            <a:r>
              <a:rPr lang="fa-IR" dirty="0"/>
              <a:t>است كه در </a:t>
            </a:r>
            <a:r>
              <a:rPr lang="fa-IR" dirty="0" smtClean="0"/>
              <a:t>طی </a:t>
            </a:r>
            <a:r>
              <a:rPr lang="fa-IR" dirty="0"/>
              <a:t>آن با جمع </a:t>
            </a:r>
            <a:r>
              <a:rPr lang="fa-IR" dirty="0" smtClean="0"/>
              <a:t>آوری </a:t>
            </a:r>
            <a:r>
              <a:rPr lang="fa-IR" dirty="0"/>
              <a:t>اطلاعات و با </a:t>
            </a:r>
            <a:r>
              <a:rPr lang="fa-IR" dirty="0" smtClean="0"/>
              <a:t>بررسی عملكردهای </a:t>
            </a:r>
            <a:r>
              <a:rPr lang="fa-IR" dirty="0"/>
              <a:t>گوناگون اساتيد، </a:t>
            </a:r>
            <a:r>
              <a:rPr lang="fa-IR" dirty="0">
                <a:solidFill>
                  <a:srgbClr val="FF0000"/>
                </a:solidFill>
              </a:rPr>
              <a:t>درباره كفايت و </a:t>
            </a:r>
            <a:r>
              <a:rPr lang="fa-IR" dirty="0" smtClean="0">
                <a:solidFill>
                  <a:srgbClr val="FF0000"/>
                </a:solidFill>
              </a:rPr>
              <a:t>شايستگی </a:t>
            </a:r>
            <a:r>
              <a:rPr lang="fa-IR" dirty="0">
                <a:solidFill>
                  <a:srgbClr val="FF0000"/>
                </a:solidFill>
              </a:rPr>
              <a:t>آنان </a:t>
            </a:r>
            <a:r>
              <a:rPr lang="fa-IR" dirty="0"/>
              <a:t>قضاوت </a:t>
            </a:r>
            <a:r>
              <a:rPr lang="fa-IR" dirty="0" smtClean="0"/>
              <a:t>می </a:t>
            </a:r>
            <a:r>
              <a:rPr lang="fa-IR" dirty="0"/>
              <a:t>شود و در عين حال تصميم لازم در مورد </a:t>
            </a:r>
            <a:r>
              <a:rPr lang="fa-IR" dirty="0" smtClean="0"/>
              <a:t>اقداماتی </a:t>
            </a:r>
            <a:r>
              <a:rPr lang="fa-IR" dirty="0"/>
              <a:t>كه </a:t>
            </a:r>
            <a:r>
              <a:rPr lang="fa-IR" dirty="0" smtClean="0"/>
              <a:t>می </a:t>
            </a:r>
            <a:r>
              <a:rPr lang="fa-IR" dirty="0"/>
              <a:t>تواند به </a:t>
            </a:r>
            <a:r>
              <a:rPr lang="fa-IR" dirty="0">
                <a:solidFill>
                  <a:srgbClr val="FF0000"/>
                </a:solidFill>
              </a:rPr>
              <a:t>افزايش </a:t>
            </a:r>
            <a:r>
              <a:rPr lang="fa-IR" dirty="0" smtClean="0">
                <a:solidFill>
                  <a:srgbClr val="FF0000"/>
                </a:solidFill>
              </a:rPr>
              <a:t>شايستگی </a:t>
            </a:r>
            <a:r>
              <a:rPr lang="fa-IR" dirty="0">
                <a:solidFill>
                  <a:srgbClr val="FF0000"/>
                </a:solidFill>
              </a:rPr>
              <a:t>ايشان </a:t>
            </a:r>
            <a:r>
              <a:rPr lang="fa-IR" dirty="0"/>
              <a:t>و </a:t>
            </a:r>
            <a:r>
              <a:rPr lang="fa-IR" dirty="0">
                <a:solidFill>
                  <a:srgbClr val="FF0000"/>
                </a:solidFill>
              </a:rPr>
              <a:t>بهبود </a:t>
            </a:r>
            <a:r>
              <a:rPr lang="fa-IR" dirty="0" smtClean="0">
                <a:solidFill>
                  <a:srgbClr val="FF0000"/>
                </a:solidFill>
              </a:rPr>
              <a:t>يادگيری </a:t>
            </a:r>
            <a:r>
              <a:rPr lang="fa-IR" dirty="0">
                <a:solidFill>
                  <a:srgbClr val="FF0000"/>
                </a:solidFill>
              </a:rPr>
              <a:t>فراگيران</a:t>
            </a:r>
            <a:r>
              <a:rPr lang="fa-IR" dirty="0"/>
              <a:t> كمك كند ،اتخاذ </a:t>
            </a:r>
            <a:r>
              <a:rPr lang="fa-IR" dirty="0" smtClean="0"/>
              <a:t>می گردد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0480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نحوه </a:t>
            </a:r>
            <a:r>
              <a:rPr lang="fa-IR" dirty="0"/>
              <a:t>ارائه بازخورد به </a:t>
            </a:r>
            <a:r>
              <a:rPr lang="fa-IR" dirty="0" smtClean="0"/>
              <a:t>اعضای </a:t>
            </a:r>
            <a:r>
              <a:rPr lang="fa-IR" dirty="0"/>
              <a:t>هيات </a:t>
            </a:r>
            <a:r>
              <a:rPr lang="fa-IR" dirty="0" smtClean="0"/>
              <a:t>علمی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 dirty="0"/>
              <a:t>بعد از صدور </a:t>
            </a:r>
            <a:r>
              <a:rPr lang="fa-IR" dirty="0" smtClean="0"/>
              <a:t>كارنامه ساليانه </a:t>
            </a:r>
            <a:r>
              <a:rPr lang="fa-IR" dirty="0"/>
              <a:t>و تحويل آن به عضو </a:t>
            </a:r>
            <a:r>
              <a:rPr lang="fa-IR" dirty="0" smtClean="0"/>
              <a:t>هیات علمی، به </a:t>
            </a:r>
            <a:r>
              <a:rPr lang="fa-IR" dirty="0"/>
              <a:t>مدت 1 ماه به اساتيد فرصت داده </a:t>
            </a:r>
            <a:r>
              <a:rPr lang="fa-IR" dirty="0" smtClean="0"/>
              <a:t>می </a:t>
            </a:r>
            <a:r>
              <a:rPr lang="fa-IR" dirty="0"/>
              <a:t>شود تا هر گونه نواقصات كارنامه خود را به همراه مستندات </a:t>
            </a:r>
            <a:r>
              <a:rPr lang="fa-IR" dirty="0" smtClean="0"/>
              <a:t>به </a:t>
            </a:r>
            <a:r>
              <a:rPr lang="en-US" dirty="0" smtClean="0"/>
              <a:t>EDC</a:t>
            </a:r>
            <a:r>
              <a:rPr lang="fa-IR" dirty="0" smtClean="0"/>
              <a:t> ارائه نمايند تا </a:t>
            </a:r>
            <a:r>
              <a:rPr lang="fa-IR" dirty="0"/>
              <a:t>جهت لحاظ </a:t>
            </a:r>
            <a:r>
              <a:rPr lang="fa-IR" dirty="0" smtClean="0"/>
              <a:t>نمودن در </a:t>
            </a:r>
            <a:r>
              <a:rPr lang="fa-IR" dirty="0"/>
              <a:t>كارنامه مدنظر قرار گيرد</a:t>
            </a:r>
            <a:r>
              <a:rPr lang="fa-IR" dirty="0" smtClean="0"/>
              <a:t>.</a:t>
            </a:r>
          </a:p>
          <a:p>
            <a:pPr algn="just"/>
            <a:r>
              <a:rPr lang="fa-IR" dirty="0" smtClean="0"/>
              <a:t>كارنامه </a:t>
            </a:r>
            <a:r>
              <a:rPr lang="fa-IR" dirty="0"/>
              <a:t>فوق بعد از اعمال </a:t>
            </a:r>
            <a:r>
              <a:rPr lang="fa-IR" dirty="0" smtClean="0"/>
              <a:t>ضرايبی </a:t>
            </a:r>
            <a:r>
              <a:rPr lang="fa-IR" dirty="0"/>
              <a:t>در </a:t>
            </a:r>
            <a:r>
              <a:rPr lang="fa-IR" dirty="0" smtClean="0"/>
              <a:t>برخی </a:t>
            </a:r>
            <a:r>
              <a:rPr lang="fa-IR" dirty="0"/>
              <a:t>بندها مطابق با شيوه نامه انتخاب استاد برتر كه به تصويب كميته </a:t>
            </a:r>
            <a:r>
              <a:rPr lang="fa-IR" dirty="0" smtClean="0"/>
              <a:t>ارزشيابی </a:t>
            </a:r>
            <a:r>
              <a:rPr lang="fa-IR" dirty="0"/>
              <a:t>اساتيد </a:t>
            </a:r>
            <a:r>
              <a:rPr lang="fa-IR" dirty="0" smtClean="0"/>
              <a:t>می </a:t>
            </a:r>
            <a:r>
              <a:rPr lang="fa-IR" dirty="0"/>
              <a:t>رسد، </a:t>
            </a:r>
            <a:r>
              <a:rPr lang="fa-IR" dirty="0" smtClean="0"/>
              <a:t>مبنا برای انتخاب </a:t>
            </a:r>
            <a:r>
              <a:rPr lang="fa-IR" dirty="0"/>
              <a:t>اساتيد نمونه در جشنواره شهيد </a:t>
            </a:r>
            <a:r>
              <a:rPr lang="fa-IR" dirty="0" smtClean="0"/>
              <a:t>مطهری قرار می گیرد.</a:t>
            </a:r>
          </a:p>
        </p:txBody>
      </p:sp>
    </p:spTree>
    <p:extLst>
      <p:ext uri="{BB962C8B-B14F-4D97-AF65-F5344CB8AC3E}">
        <p14:creationId xmlns:p14="http://schemas.microsoft.com/office/powerpoint/2010/main" val="3452721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24" y="571500"/>
            <a:ext cx="9265920" cy="5715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37916" y="1452110"/>
            <a:ext cx="2327304" cy="70788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algn="just" rtl="0"/>
            <a:r>
              <a:rPr lang="en-US" sz="4000" dirty="0">
                <a:solidFill>
                  <a:srgbClr val="0070C0"/>
                </a:solidFill>
              </a:rPr>
              <a:t>Thank you</a:t>
            </a:r>
            <a:endParaRPr lang="fa-IR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90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fa-IR" dirty="0" smtClean="0"/>
              <a:t>ارزشیابی یکی از جنبه های مهم </a:t>
            </a:r>
            <a:r>
              <a:rPr lang="fa-IR" dirty="0" smtClean="0">
                <a:solidFill>
                  <a:srgbClr val="FF0000"/>
                </a:solidFill>
              </a:rPr>
              <a:t>فرایند آموزش </a:t>
            </a:r>
            <a:r>
              <a:rPr lang="fa-IR" dirty="0" smtClean="0"/>
              <a:t>و یکی از </a:t>
            </a:r>
            <a:r>
              <a:rPr lang="fa-IR" dirty="0" smtClean="0">
                <a:solidFill>
                  <a:srgbClr val="FF0000"/>
                </a:solidFill>
              </a:rPr>
              <a:t>ابزارهای ارتقای کیفیت </a:t>
            </a:r>
            <a:r>
              <a:rPr lang="fa-IR" dirty="0" smtClean="0"/>
              <a:t>می باشد</a:t>
            </a:r>
          </a:p>
          <a:p>
            <a:pPr algn="just"/>
            <a:r>
              <a:rPr lang="fa-IR" dirty="0" smtClean="0"/>
              <a:t>مشخص کننده </a:t>
            </a:r>
            <a:r>
              <a:rPr lang="fa-IR" dirty="0" smtClean="0">
                <a:solidFill>
                  <a:srgbClr val="FF0000"/>
                </a:solidFill>
              </a:rPr>
              <a:t>نقاط قوت و ضعف برنامه ها </a:t>
            </a:r>
            <a:r>
              <a:rPr lang="fa-IR" dirty="0" smtClean="0"/>
              <a:t>بوده و با تقویت جنبه های مثبت و رفع نارسایی ها در ایجاد </a:t>
            </a:r>
            <a:r>
              <a:rPr lang="fa-IR" dirty="0" smtClean="0">
                <a:solidFill>
                  <a:srgbClr val="FF0000"/>
                </a:solidFill>
              </a:rPr>
              <a:t>تحول و اصلاح گردش کار </a:t>
            </a:r>
            <a:r>
              <a:rPr lang="fa-IR" dirty="0" smtClean="0"/>
              <a:t>بکار می آید</a:t>
            </a:r>
          </a:p>
          <a:p>
            <a:pPr algn="just"/>
            <a:r>
              <a:rPr lang="fa-IR" dirty="0" smtClean="0">
                <a:solidFill>
                  <a:srgbClr val="0070C0"/>
                </a:solidFill>
              </a:rPr>
              <a:t>مهمترین اهداف ارزشیابی: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a-IR" dirty="0" smtClean="0"/>
              <a:t>کمک به اساتید در جهت اصلاح و بهبود روش ها و فعالیت های آموزشی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a-IR" dirty="0" smtClean="0"/>
              <a:t>کمک به مدیران برای تصمیم گیری های معقول تر در خصوص استخدام و ترفیع اساتید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a-IR" dirty="0" smtClean="0"/>
              <a:t>ارتقا تعلیم به عنوان یک حرفه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907340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a-IR" dirty="0" smtClean="0"/>
              <a:t>آلتمن به ارزشیابی تکوینی اعضای هیات علمی توسط دانشجومعتقد است.تا با ارائه بازخورد فوری ، فرصت مناسبی برای بهبود روش تدریس فراهم آورد</a:t>
            </a:r>
          </a:p>
          <a:p>
            <a:r>
              <a:rPr lang="fa-IR" dirty="0" smtClean="0"/>
              <a:t>ولی دانشجویان تمام جنبه های عملکرد بالینی را نمی توانند قضاوت کنند</a:t>
            </a:r>
          </a:p>
          <a:p>
            <a:r>
              <a:rPr lang="fa-IR" dirty="0" smtClean="0"/>
              <a:t>آنها می توانند بازخوردهای ارزشمندی در خصوص تکنیک های آموزشی و طرح درس ارائه بدهند</a:t>
            </a:r>
          </a:p>
          <a:p>
            <a:r>
              <a:rPr lang="fa-IR" dirty="0" smtClean="0"/>
              <a:t>عوامل تأثیر گذار روی ارزشیابی اساتید توسط دانشجویان:</a:t>
            </a:r>
          </a:p>
          <a:p>
            <a:r>
              <a:rPr lang="fa-IR" dirty="0" smtClean="0"/>
              <a:t>مقبولیت استاد، شهرت اجتماعی، آراستگی ظاهری، حضور و غیاب در کلاس، موقعیت اداری و اجرایی، سطح دشواری درس، نوع درس، سطح تحصیلات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859860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ارزشیابی فعالیت های اساتید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a-IR" dirty="0" smtClean="0"/>
              <a:t>ارزشیابی فعالیت های آموزشی</a:t>
            </a:r>
          </a:p>
          <a:p>
            <a:pPr marL="514350" indent="-514350">
              <a:buFont typeface="+mj-lt"/>
              <a:buAutoNum type="arabicPeriod"/>
            </a:pPr>
            <a:r>
              <a:rPr lang="fa-IR" dirty="0" smtClean="0"/>
              <a:t>ارزشیابی فعالیت های علمی، اجرایی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156584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fa-IR" dirty="0" smtClean="0"/>
              <a:t>ارزشیابی فعالیت های آموزشی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a-IR" dirty="0" smtClean="0"/>
              <a:t>کیفیت آموزشی</a:t>
            </a:r>
          </a:p>
          <a:p>
            <a:pPr marL="514350" indent="-514350">
              <a:buFont typeface="+mj-lt"/>
              <a:buAutoNum type="arabicPeriod"/>
            </a:pPr>
            <a:r>
              <a:rPr lang="fa-IR" dirty="0" smtClean="0"/>
              <a:t>کمیت آموزشی</a:t>
            </a:r>
          </a:p>
          <a:p>
            <a:pPr marL="514350" indent="-514350">
              <a:buFont typeface="+mj-lt"/>
              <a:buAutoNum type="arabicPeriod"/>
            </a:pPr>
            <a:r>
              <a:rPr lang="fa-IR" dirty="0" smtClean="0"/>
              <a:t>دانش پژوهی و پژوهش در آموزش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351724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fa-IR" dirty="0" smtClean="0"/>
              <a:t>ارزشیابی فعالیت های علمی، اجرایی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a-IR" dirty="0" smtClean="0"/>
              <a:t>فعالیت های علمی، اجرایی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621188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93" y="353569"/>
            <a:ext cx="11689413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594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کیفیت آموزشی اساتید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a-IR" dirty="0" smtClean="0"/>
              <a:t>نظرسنجی از دانشجویان</a:t>
            </a:r>
          </a:p>
          <a:p>
            <a:pPr marL="514350" indent="-514350">
              <a:buFont typeface="+mj-lt"/>
              <a:buAutoNum type="arabicPeriod"/>
            </a:pPr>
            <a:r>
              <a:rPr lang="fa-IR" dirty="0" smtClean="0"/>
              <a:t>نظرسنجی از مسئولین: مدیر گروه، رئیس دانشکده، معاون آموزشی، رئیس بخش و...</a:t>
            </a:r>
          </a:p>
          <a:p>
            <a:pPr marL="514350" indent="-514350">
              <a:buFont typeface="+mj-lt"/>
              <a:buAutoNum type="arabicPeriod"/>
            </a:pPr>
            <a:r>
              <a:rPr lang="fa-IR" dirty="0" smtClean="0"/>
              <a:t>نظرسنجی از همکاران</a:t>
            </a:r>
          </a:p>
          <a:p>
            <a:pPr marL="514350" indent="-514350">
              <a:buFont typeface="+mj-lt"/>
              <a:buAutoNum type="arabicPeriod"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8565874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272</TotalTime>
  <Words>1166</Words>
  <Application>Microsoft Office PowerPoint</Application>
  <PresentationFormat>Widescreen</PresentationFormat>
  <Paragraphs>78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Garamond</vt:lpstr>
      <vt:lpstr>Times New Roman</vt:lpstr>
      <vt:lpstr>Wingdings</vt:lpstr>
      <vt:lpstr>Organic</vt:lpstr>
      <vt:lpstr>ارزشیابی اساتید</vt:lpstr>
      <vt:lpstr>تعریف ارزشیابی</vt:lpstr>
      <vt:lpstr>PowerPoint Presentation</vt:lpstr>
      <vt:lpstr>PowerPoint Presentation</vt:lpstr>
      <vt:lpstr>ارزشیابی فعالیت های اساتید</vt:lpstr>
      <vt:lpstr>ارزشیابی فعالیت های آموزشی</vt:lpstr>
      <vt:lpstr>ارزشیابی فعالیت های علمی، اجرایی</vt:lpstr>
      <vt:lpstr>PowerPoint Presentation</vt:lpstr>
      <vt:lpstr>کیفیت آموزشی اساتید</vt:lpstr>
      <vt:lpstr>نظرسنجی از دانشجویان</vt:lpstr>
      <vt:lpstr>نظرسنجی از مسئولین و همکاران</vt:lpstr>
      <vt:lpstr>انواع فرم های نظرسنجی</vt:lpstr>
      <vt:lpstr>فرم های نظرسنجی كليه دانشكده ها - غير از گروه های بالينی دانشكده ها: </vt:lpstr>
      <vt:lpstr>فرم های نظرسنجی بخش بالينی:</vt:lpstr>
      <vt:lpstr>سهم نمره کیفیت آموزشی اساتید</vt:lpstr>
      <vt:lpstr>چگونگی تحليل كيفيت تدريس و نحوه مداخله</vt:lpstr>
      <vt:lpstr>كميت آموزشی:</vt:lpstr>
      <vt:lpstr>روند انجام ارزشیابی کیفیت و کمیت آموزشی اساتید:</vt:lpstr>
      <vt:lpstr>قسمت فعاليت های علمی اجرائی:</vt:lpstr>
      <vt:lpstr>نحوه ارائه بازخورد به اعضای هيات علمی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ارزشیابی اساتید</dc:title>
  <dc:creator>arums</dc:creator>
  <cp:lastModifiedBy>Delta</cp:lastModifiedBy>
  <cp:revision>19</cp:revision>
  <dcterms:created xsi:type="dcterms:W3CDTF">2019-12-25T06:22:19Z</dcterms:created>
  <dcterms:modified xsi:type="dcterms:W3CDTF">2019-12-29T05:10:00Z</dcterms:modified>
</cp:coreProperties>
</file>